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9" r:id="rId3"/>
    <p:sldId id="278" r:id="rId4"/>
    <p:sldId id="267" r:id="rId5"/>
    <p:sldId id="268" r:id="rId6"/>
    <p:sldId id="269" r:id="rId7"/>
    <p:sldId id="270" r:id="rId8"/>
    <p:sldId id="271" r:id="rId9"/>
    <p:sldId id="279" r:id="rId10"/>
    <p:sldId id="272" r:id="rId11"/>
    <p:sldId id="273" r:id="rId12"/>
    <p:sldId id="274" r:id="rId13"/>
    <p:sldId id="280" r:id="rId14"/>
    <p:sldId id="277" r:id="rId15"/>
    <p:sldId id="261" r:id="rId16"/>
    <p:sldId id="281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538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40" autoAdjust="0"/>
    <p:restoredTop sz="82630" autoAdjust="0"/>
  </p:normalViewPr>
  <p:slideViewPr>
    <p:cSldViewPr snapToGrid="0">
      <p:cViewPr varScale="1">
        <p:scale>
          <a:sx n="84" d="100"/>
          <a:sy n="84" d="100"/>
        </p:scale>
        <p:origin x="7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F86DA-5899-4C0A-82AF-5F911A8C0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720F4-E419-4FA3-90DB-AEB9B95029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836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My</a:t>
            </a:r>
            <a:r>
              <a:rPr lang="en-GB" baseline="0" dirty="0" smtClean="0"/>
              <a:t> name is </a:t>
            </a:r>
            <a:r>
              <a:rPr lang="en-GB" b="1" baseline="0" dirty="0" smtClean="0"/>
              <a:t>xxx</a:t>
            </a:r>
            <a:r>
              <a:rPr lang="en-GB" baseline="0" dirty="0" smtClean="0"/>
              <a:t> and today I’m going to tell you about the charity SCIAF and the WEE BOX, BIG CHANGE Appeal.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720F4-E419-4FA3-90DB-AEB9B95029D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9097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 the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family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enough to eat.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Lydia can also grow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 food to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sell at market to earn some money.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720F4-E419-4FA3-90DB-AEB9B95029D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0791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the extra money she makes selling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corn and vegetables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Lydia can buy clothes for the children and is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able to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pay for her children’s school fees.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720F4-E419-4FA3-90DB-AEB9B95029D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124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Lydia told SCIAF - “I am living a happy life. My children are in school and I have enough food. My life has changed a lot.”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720F4-E419-4FA3-90DB-AEB9B95029D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5451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Lydia</a:t>
            </a:r>
            <a:r>
              <a:rPr lang="en-GB" sz="1200" b="0" i="0" baseline="0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wants to thank people who are supporting SCIAF and helping families in Uganda.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baseline="0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She said- </a:t>
            </a:r>
            <a:r>
              <a:rPr lang="en-GB" sz="1200" b="0" i="0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am so thankful to the people in Scotland for the support they are giving us. Thank you so much.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720F4-E419-4FA3-90DB-AEB9B95029D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4990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b="0" dirty="0" smtClean="0">
                <a:solidFill>
                  <a:srgbClr val="3A5382"/>
                </a:solidFill>
                <a:latin typeface="Calibri" pitchFamily="34" charset="0"/>
              </a:rPr>
              <a:t>SCIAF couldn't help families in Uganda and around the world without the support of schools in Scotland.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720F4-E419-4FA3-90DB-AEB9B95029D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492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dirty="0" smtClean="0">
                <a:solidFill>
                  <a:srgbClr val="3A5382"/>
                </a:solidFill>
                <a:latin typeface="Calibri" panose="020F0502020204030204" pitchFamily="34" charset="0"/>
              </a:rPr>
              <a:t>Please remember the work of SCIAF, and all the families we help around the world, in your prayers this Lent.</a:t>
            </a:r>
          </a:p>
          <a:p>
            <a:endParaRPr lang="en-US" alt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4266B18-BC24-4428-9E6D-679B018E440C}" type="slidenum">
              <a:rPr lang="en-GB" altLang="en-US" smtClean="0"/>
              <a:pPr/>
              <a:t>15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9256251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13C5F43-E5E9-485D-A44C-3861D5B2FD38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278326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GB" altLang="en-US" sz="1200" dirty="0" smtClean="0">
                <a:solidFill>
                  <a:srgbClr val="3A5382"/>
                </a:solidFill>
                <a:latin typeface="Calibri" pitchFamily="34" charset="0"/>
              </a:rPr>
              <a:t>SCIAF helps families in poor countries to grow enough food to eat, to get an education and to recover when disaster strikes.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DA73F6-06B8-40D7-A614-45CDBF63423E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49914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dirty="0" smtClean="0">
                <a:solidFill>
                  <a:srgbClr val="3A5382"/>
                </a:solidFill>
                <a:latin typeface="Calibri" pitchFamily="34" charset="0"/>
              </a:rPr>
              <a:t>Our school are raising awareness</a:t>
            </a:r>
            <a:r>
              <a:rPr lang="en-GB" altLang="en-US" baseline="0" dirty="0" smtClean="0">
                <a:solidFill>
                  <a:srgbClr val="3A5382"/>
                </a:solidFill>
                <a:latin typeface="Calibri" pitchFamily="34" charset="0"/>
              </a:rPr>
              <a:t> about SCIAF’s work and fundraising for the WEE BOX, Big Change appeal.</a:t>
            </a:r>
            <a:endParaRPr lang="en-GB" dirty="0" smtClean="0"/>
          </a:p>
          <a:p>
            <a:r>
              <a:rPr lang="en-GB" dirty="0" smtClean="0"/>
              <a:t>This years SCIAF WEE BOX appeal focuses</a:t>
            </a:r>
            <a:r>
              <a:rPr lang="en-GB" baseline="0" dirty="0" smtClean="0"/>
              <a:t> on SCIAF’s work in Uganda.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720F4-E419-4FA3-90DB-AEB9B95029D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846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Uganda is a country in East Africa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home to over 41 million people.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over 7,000 miles away from Scotland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drove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non stop from Scotland it would take over 7 days to get there.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720F4-E419-4FA3-90DB-AEB9B95029D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179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than half of people in Uganda rely on farming to grow their own food and earn an income.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 almost 14 million people live on less than £1.10 per day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DA73F6-06B8-40D7-A614-45CDBF63423E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6371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GB" sz="1200" dirty="0" smtClean="0">
                <a:solidFill>
                  <a:srgbClr val="3A5382"/>
                </a:solidFill>
                <a:latin typeface="+mn-lt"/>
              </a:rPr>
              <a:t>SCIAF are providing seeds, farming tools and training to help families to grow more food to eat.</a:t>
            </a:r>
            <a:endParaRPr lang="en-GB" altLang="en-US" sz="1200" dirty="0" smtClean="0">
              <a:solidFill>
                <a:srgbClr val="3A5382"/>
              </a:solidFill>
              <a:latin typeface="+mn-lt"/>
            </a:endParaRPr>
          </a:p>
          <a:p>
            <a:pPr algn="l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DA73F6-06B8-40D7-A614-45CDBF63423E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4124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GB" sz="1200" dirty="0" smtClean="0">
                <a:solidFill>
                  <a:srgbClr val="3A5382"/>
                </a:solidFill>
                <a:latin typeface="+mn-lt"/>
              </a:rPr>
              <a:t>With extra produce they can sell what they’ve grown</a:t>
            </a:r>
            <a:r>
              <a:rPr lang="en-GB" sz="1200" baseline="0" dirty="0" smtClean="0">
                <a:solidFill>
                  <a:srgbClr val="3A5382"/>
                </a:solidFill>
                <a:latin typeface="+mn-lt"/>
              </a:rPr>
              <a:t> </a:t>
            </a:r>
            <a:r>
              <a:rPr lang="en-GB" sz="1200" dirty="0" smtClean="0">
                <a:solidFill>
                  <a:srgbClr val="3A5382"/>
                </a:solidFill>
                <a:latin typeface="+mn-lt"/>
              </a:rPr>
              <a:t>to support themselves and their families and build a bright future. </a:t>
            </a:r>
            <a:endParaRPr lang="en-GB" altLang="en-US" sz="1200" dirty="0" smtClean="0">
              <a:solidFill>
                <a:srgbClr val="3A5382"/>
              </a:solidFill>
              <a:latin typeface="+mn-lt"/>
            </a:endParaRPr>
          </a:p>
          <a:p>
            <a:pPr algn="l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DA73F6-06B8-40D7-A614-45CDBF63423E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46299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Lydia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her family live in a small village in central Uganda. She has 3 girls - Patricia, Clera and Rehanna and is also mum to her 2 nephews, Lawrence and Goffery, who she adopted.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DA73F6-06B8-40D7-A614-45CDBF63423E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61379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Lydia used to struggle to buy food for her children and the family would often go without. But,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ith help from SCIAF, she received seeds, tools and training to grow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her own food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720F4-E419-4FA3-90DB-AEB9B95029D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184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81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074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617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455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800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152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60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647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066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197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006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E49F1-DFF2-4659-8F49-F5B932EBBDD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E42F4-19B0-49C1-B9D9-BF1ED0348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88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05930" y="0"/>
            <a:ext cx="9449930" cy="6863508"/>
          </a:xfrm>
          <a:prstGeom prst="rect">
            <a:avLst/>
          </a:prstGeom>
        </p:spPr>
      </p:pic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30911" y="5308814"/>
            <a:ext cx="3546475" cy="1225550"/>
            <a:chOff x="693266" y="4875048"/>
            <a:chExt cx="3335369" cy="1225276"/>
          </a:xfrm>
        </p:grpSpPr>
        <p:sp>
          <p:nvSpPr>
            <p:cNvPr id="4" name="Snip Single Corner Rectangle 3"/>
            <p:cNvSpPr/>
            <p:nvPr/>
          </p:nvSpPr>
          <p:spPr>
            <a:xfrm rot="10800000" flipH="1">
              <a:off x="693266" y="4875048"/>
              <a:ext cx="3335369" cy="1225276"/>
            </a:xfrm>
            <a:prstGeom prst="snip1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845926" y="4973724"/>
              <a:ext cx="2985317" cy="923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2400" b="1" dirty="0">
                  <a:solidFill>
                    <a:srgbClr val="3A5382"/>
                  </a:solidFill>
                  <a:latin typeface="Calibri" pitchFamily="34" charset="0"/>
                  <a:cs typeface="Rubik" pitchFamily="2" charset="-79"/>
                </a:rPr>
                <a:t>SCIAF</a:t>
              </a:r>
            </a:p>
            <a:p>
              <a:pPr>
                <a:spcBef>
                  <a:spcPct val="0"/>
                </a:spcBef>
                <a:buFontTx/>
                <a:buNone/>
              </a:pPr>
              <a:endParaRPr lang="en-GB" altLang="en-US" sz="1000" dirty="0">
                <a:latin typeface="Calibri" pitchFamily="34" charset="0"/>
                <a:cs typeface="Rubik" pitchFamily="2" charset="-79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2000" dirty="0" smtClean="0">
                  <a:solidFill>
                    <a:srgbClr val="00BBDC"/>
                  </a:solidFill>
                  <a:latin typeface="Calibri" pitchFamily="34" charset="0"/>
                  <a:cs typeface="Rubik" pitchFamily="2" charset="-79"/>
                </a:rPr>
                <a:t>WEE </a:t>
              </a:r>
              <a:r>
                <a:rPr lang="en-GB" altLang="en-US" sz="2000" dirty="0" smtClean="0">
                  <a:solidFill>
                    <a:srgbClr val="00BBDC"/>
                  </a:solidFill>
                  <a:latin typeface="Calibri" pitchFamily="34" charset="0"/>
                  <a:cs typeface="Rubik" pitchFamily="2" charset="-79"/>
                </a:rPr>
                <a:t>BOX </a:t>
              </a:r>
              <a:r>
                <a:rPr lang="en-GB" altLang="en-US" sz="2000" dirty="0" smtClean="0">
                  <a:solidFill>
                    <a:srgbClr val="00BBDC"/>
                  </a:solidFill>
                  <a:latin typeface="Calibri" pitchFamily="34" charset="0"/>
                  <a:cs typeface="Rubik" pitchFamily="2" charset="-79"/>
                </a:rPr>
                <a:t>BIG CHANGE 2019</a:t>
              </a:r>
              <a:endParaRPr lang="en-GB" altLang="en-US" sz="2000" dirty="0">
                <a:solidFill>
                  <a:srgbClr val="00BBDC"/>
                </a:solidFill>
                <a:latin typeface="Calibri" pitchFamily="34" charset="0"/>
                <a:cs typeface="Rubik" pitchFamily="2" charset="-79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834502" y="5413813"/>
              <a:ext cx="2974062" cy="0"/>
            </a:xfrm>
            <a:prstGeom prst="line">
              <a:avLst/>
            </a:prstGeom>
            <a:ln w="38100">
              <a:solidFill>
                <a:srgbClr val="A7D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/>
          <p:nvPr/>
        </p:nvSpPr>
        <p:spPr>
          <a:xfrm>
            <a:off x="-411481" y="188305"/>
            <a:ext cx="2552789" cy="10118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4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11" y="385949"/>
            <a:ext cx="1731325" cy="63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930" y="5087604"/>
            <a:ext cx="1520190" cy="152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2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3556" y="0"/>
            <a:ext cx="103065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38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1017"/>
            <a:ext cx="9144000" cy="686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80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29037"/>
            <a:ext cx="9219305" cy="688703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89964" y="5237198"/>
            <a:ext cx="8364071" cy="954107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800" b="1" dirty="0" smtClean="0">
                <a:solidFill>
                  <a:srgbClr val="3A5382"/>
                </a:solidFill>
              </a:rPr>
              <a:t>“I </a:t>
            </a:r>
            <a:r>
              <a:rPr lang="en-GB" sz="2800" b="1" dirty="0">
                <a:solidFill>
                  <a:srgbClr val="3A5382"/>
                </a:solidFill>
              </a:rPr>
              <a:t>am living a happy life. My children are in school and I have enough food. </a:t>
            </a:r>
            <a:r>
              <a:rPr lang="en-GB" sz="2800" b="1" dirty="0" smtClean="0">
                <a:solidFill>
                  <a:srgbClr val="3A5382"/>
                </a:solidFill>
              </a:rPr>
              <a:t>My </a:t>
            </a:r>
            <a:r>
              <a:rPr lang="en-GB" sz="2800" b="1" dirty="0">
                <a:solidFill>
                  <a:srgbClr val="3A5382"/>
                </a:solidFill>
              </a:rPr>
              <a:t>life has changed a lot.”</a:t>
            </a:r>
            <a:endParaRPr lang="en-GB" sz="2800" dirty="0">
              <a:solidFill>
                <a:srgbClr val="3A53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11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143500" y="1389187"/>
            <a:ext cx="3521784" cy="3622787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3600" b="1" i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“I </a:t>
            </a:r>
            <a:r>
              <a:rPr lang="en-GB" sz="3600" b="1" i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 so thankful to the people in Scotland for the support they are giving us. Thank you so much</a:t>
            </a:r>
            <a:r>
              <a:rPr lang="en-GB" sz="3600" b="1" i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561734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047" y="1376635"/>
            <a:ext cx="6818462" cy="4111912"/>
          </a:xfrm>
          <a:prstGeom prst="rect">
            <a:avLst/>
          </a:prstGeom>
        </p:spPr>
      </p:pic>
      <p:pic>
        <p:nvPicPr>
          <p:cNvPr id="5" name="Picture 4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8638" y="188913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49238" y="560527"/>
            <a:ext cx="41537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000" dirty="0" smtClean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SCIAF in our school</a:t>
            </a:r>
            <a:endParaRPr lang="en-GB" altLang="en-US" sz="4000" dirty="0">
              <a:solidFill>
                <a:srgbClr val="A7D500"/>
              </a:solidFill>
              <a:latin typeface="Calibri" pitchFamily="34" charset="0"/>
              <a:cs typeface="Rubik" pitchFamily="2" charset="-79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49238" y="1268413"/>
            <a:ext cx="8426450" cy="0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29079" y="5596768"/>
            <a:ext cx="858473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b="1" dirty="0" smtClean="0">
                <a:solidFill>
                  <a:srgbClr val="3A5382"/>
                </a:solidFill>
                <a:latin typeface="Calibri" pitchFamily="34" charset="0"/>
              </a:rPr>
              <a:t>SCIAF </a:t>
            </a:r>
            <a:r>
              <a:rPr lang="en-GB" altLang="en-US" sz="2800" b="1" dirty="0">
                <a:solidFill>
                  <a:srgbClr val="3A5382"/>
                </a:solidFill>
                <a:latin typeface="Calibri" pitchFamily="34" charset="0"/>
              </a:rPr>
              <a:t>couldn't </a:t>
            </a:r>
            <a:r>
              <a:rPr lang="en-GB" altLang="en-US" sz="2800" b="1" dirty="0" smtClean="0">
                <a:solidFill>
                  <a:srgbClr val="3A5382"/>
                </a:solidFill>
                <a:latin typeface="Calibri" pitchFamily="34" charset="0"/>
              </a:rPr>
              <a:t>help families in Uganda, and around the world, </a:t>
            </a:r>
            <a:r>
              <a:rPr lang="en-GB" altLang="en-US" sz="2800" b="1" dirty="0">
                <a:solidFill>
                  <a:srgbClr val="3A5382"/>
                </a:solidFill>
                <a:latin typeface="Calibri" pitchFamily="34" charset="0"/>
              </a:rPr>
              <a:t>without </a:t>
            </a:r>
            <a:r>
              <a:rPr lang="en-GB" altLang="en-US" sz="2800" b="1" dirty="0" smtClean="0">
                <a:solidFill>
                  <a:srgbClr val="3A5382"/>
                </a:solidFill>
                <a:latin typeface="Calibri" pitchFamily="34" charset="0"/>
              </a:rPr>
              <a:t>the support of schools in Scotland. </a:t>
            </a:r>
            <a:endParaRPr lang="en-GB" altLang="en-US" sz="2800" b="1" dirty="0">
              <a:solidFill>
                <a:srgbClr val="3A5382"/>
              </a:solidFill>
              <a:latin typeface="Calibri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altLang="en-US" sz="2800" b="1" dirty="0">
              <a:solidFill>
                <a:srgbClr val="3A538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492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5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6664" y="204403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249238" y="560527"/>
            <a:ext cx="460812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Get </a:t>
            </a:r>
            <a:r>
              <a:rPr lang="en-US" altLang="en-US" sz="4000" dirty="0" smtClean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involved – Prayer</a:t>
            </a:r>
            <a:endParaRPr lang="en-GB" altLang="en-US" sz="4000" dirty="0">
              <a:solidFill>
                <a:srgbClr val="A7D500"/>
              </a:solidFill>
              <a:latin typeface="Calibri" pitchFamily="34" charset="0"/>
              <a:cs typeface="Rubik" pitchFamily="2" charset="-79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49238" y="1268413"/>
            <a:ext cx="8426450" cy="0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037640" y="2159192"/>
            <a:ext cx="36380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3A5382"/>
                </a:solidFill>
                <a:latin typeface="Calibri" panose="020F0502020204030204" pitchFamily="34" charset="0"/>
              </a:rPr>
              <a:t>Please remember the work of SCIAF, and all the families we help around the world, in your prayers this Lent.</a:t>
            </a:r>
            <a:endParaRPr lang="en-GB" sz="2800" dirty="0">
              <a:solidFill>
                <a:srgbClr val="3A5382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659" y="1599546"/>
            <a:ext cx="4339884" cy="487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7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9103" y="1997923"/>
            <a:ext cx="847471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Lord God,</a:t>
            </a:r>
            <a:endParaRPr lang="en-GB" b="1" dirty="0">
              <a:solidFill>
                <a:srgbClr val="3A538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thank you for all the good things that we have in life.</a:t>
            </a: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also remember that we live in a world where too many people still live in poverty.</a:t>
            </a: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Millions go without food, clean water, or an education.</a:t>
            </a: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pray for a world without poverty and for a life where all can survive and thrive.</a:t>
            </a: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May the Holy Spirit, help us to show your love and bring hope to others.</a:t>
            </a: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Amen</a:t>
            </a:r>
          </a:p>
        </p:txBody>
      </p:sp>
      <p:pic>
        <p:nvPicPr>
          <p:cNvPr id="5" name="Picture 5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8638" y="188913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49238" y="571340"/>
            <a:ext cx="460812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Get </a:t>
            </a:r>
            <a:r>
              <a:rPr lang="en-US" altLang="en-US" sz="4000" dirty="0" smtClean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involved – Prayer</a:t>
            </a:r>
            <a:endParaRPr lang="en-GB" altLang="en-US" sz="4000" dirty="0">
              <a:solidFill>
                <a:srgbClr val="A7D500"/>
              </a:solidFill>
              <a:latin typeface="Calibri" pitchFamily="34" charset="0"/>
              <a:cs typeface="Rubik" pitchFamily="2" charset="-79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49238" y="1268413"/>
            <a:ext cx="8426450" cy="0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488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5357" y="299719"/>
            <a:ext cx="2035175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6284913" y="5291138"/>
            <a:ext cx="25019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40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SCIAF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40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19 Park Circus, Glasgow, G3 6BE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40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0141 354 5555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40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www.sciaf.org.uk</a:t>
            </a:r>
          </a:p>
        </p:txBody>
      </p:sp>
      <p:sp>
        <p:nvSpPr>
          <p:cNvPr id="24580" name="TextBox 1"/>
          <p:cNvSpPr txBox="1">
            <a:spLocks noChangeArrowheads="1"/>
          </p:cNvSpPr>
          <p:nvPr/>
        </p:nvSpPr>
        <p:spPr bwMode="auto">
          <a:xfrm>
            <a:off x="398463" y="2701925"/>
            <a:ext cx="838835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5400" dirty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Thank </a:t>
            </a:r>
            <a:r>
              <a:rPr lang="en-GB" altLang="en-US" sz="5400" dirty="0" smtClean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you!</a:t>
            </a:r>
            <a:endParaRPr lang="en-GB" altLang="en-US" sz="5400" dirty="0">
              <a:solidFill>
                <a:srgbClr val="A7D500"/>
              </a:solidFill>
              <a:latin typeface="Calibri" pitchFamily="34" charset="0"/>
              <a:cs typeface="Rubik" pitchFamily="2" charset="-79"/>
            </a:endParaRPr>
          </a:p>
        </p:txBody>
      </p:sp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708025" y="4775200"/>
            <a:ext cx="8078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400" i="1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We want a world without poverty, where the poorest can survive and thrive. </a:t>
            </a:r>
          </a:p>
        </p:txBody>
      </p:sp>
    </p:spTree>
    <p:extLst>
      <p:ext uri="{BB962C8B-B14F-4D97-AF65-F5344CB8AC3E}">
        <p14:creationId xmlns:p14="http://schemas.microsoft.com/office/powerpoint/2010/main" val="196028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8638" y="188913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 flipV="1">
            <a:off x="352929" y="1270000"/>
            <a:ext cx="8222018" cy="1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Rectangle 7"/>
          <p:cNvSpPr>
            <a:spLocks noChangeArrowheads="1"/>
          </p:cNvSpPr>
          <p:nvPr/>
        </p:nvSpPr>
        <p:spPr bwMode="auto">
          <a:xfrm>
            <a:off x="328497" y="457115"/>
            <a:ext cx="213398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000" dirty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Our work</a:t>
            </a:r>
            <a:endParaRPr lang="en-GB" altLang="en-US" sz="4000" dirty="0">
              <a:solidFill>
                <a:srgbClr val="A7D500"/>
              </a:solidFill>
              <a:latin typeface="Calibri" pitchFamily="34" charset="0"/>
              <a:cs typeface="Rubik" pitchFamily="2" charset="-79"/>
            </a:endParaRP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249238" y="5042118"/>
            <a:ext cx="842645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3A5382"/>
                </a:solidFill>
                <a:latin typeface="Calibri" pitchFamily="34" charset="0"/>
              </a:rPr>
              <a:t>SCIAF helps </a:t>
            </a:r>
            <a:r>
              <a:rPr lang="en-GB" altLang="en-US" sz="2800" dirty="0">
                <a:solidFill>
                  <a:srgbClr val="3A5382"/>
                </a:solidFill>
                <a:latin typeface="Calibri" pitchFamily="34" charset="0"/>
              </a:rPr>
              <a:t>families in poor countries </a:t>
            </a:r>
            <a:r>
              <a:rPr lang="en-GB" altLang="en-US" sz="2800" dirty="0" smtClean="0">
                <a:solidFill>
                  <a:srgbClr val="3A5382"/>
                </a:solidFill>
                <a:latin typeface="Calibri" pitchFamily="34" charset="0"/>
              </a:rPr>
              <a:t>to grow enough food to eat, to get an education and to recover when disaster strikes.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800" dirty="0">
              <a:solidFill>
                <a:srgbClr val="3A5382"/>
              </a:solidFill>
              <a:latin typeface="Calibri" pitchFamily="34" charset="0"/>
            </a:endParaRP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929" y="1420009"/>
            <a:ext cx="2605698" cy="195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8049" y="1420009"/>
            <a:ext cx="2606898" cy="195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I:\COMED GENERAL\Communications\New Brand\Icons\Icons JPEG\AA_Icon_Examples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7180" y="3377900"/>
            <a:ext cx="1068636" cy="146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I:\COMED GENERAL\Communications\New Brand\Icons\Icons JPEG\AA_Icon_Examples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02210" y="3377900"/>
            <a:ext cx="1443209" cy="1454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I:\COMED GENERAL\Communications\New Brand\Icons\Icons JPEG\AA_Icon_Examples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71463" y="3377900"/>
            <a:ext cx="1189821" cy="139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4603" y="1410519"/>
            <a:ext cx="2617470" cy="196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10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68941" y="0"/>
            <a:ext cx="94239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945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920740" y="271324"/>
            <a:ext cx="2937908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SCIAF in Uganda</a:t>
            </a:r>
            <a:endParaRPr lang="en-GB" altLang="en-US" b="1" dirty="0">
              <a:solidFill>
                <a:srgbClr val="3A5382"/>
              </a:solidFill>
              <a:latin typeface="Calibri" pitchFamily="34" charset="0"/>
              <a:cs typeface="Rubik" pitchFamily="2" charset="-79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031435" y="2380422"/>
            <a:ext cx="987287" cy="611256"/>
          </a:xfrm>
          <a:prstGeom prst="straightConnector1">
            <a:avLst/>
          </a:prstGeom>
          <a:ln w="38100">
            <a:solidFill>
              <a:srgbClr val="3A53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Rectangle 5"/>
          <p:cNvSpPr/>
          <p:nvPr/>
        </p:nvSpPr>
        <p:spPr>
          <a:xfrm rot="10800000" flipH="1" flipV="1">
            <a:off x="2156790" y="3031435"/>
            <a:ext cx="1510748" cy="536713"/>
          </a:xfrm>
          <a:prstGeom prst="snip1Rect">
            <a:avLst/>
          </a:prstGeom>
          <a:solidFill>
            <a:srgbClr val="A7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dirty="0" smtClean="0">
                <a:solidFill>
                  <a:srgbClr val="3A5382"/>
                </a:solidFill>
                <a:latin typeface="Calibri" panose="020F0502020204030204" pitchFamily="34" charset="0"/>
              </a:rPr>
              <a:t>Scotland</a:t>
            </a:r>
            <a:endParaRPr lang="en-GB" sz="2400" dirty="0">
              <a:solidFill>
                <a:srgbClr val="3A5382"/>
              </a:solidFill>
              <a:latin typeface="Calibri" panose="020F0502020204030204" pitchFamily="34" charset="0"/>
            </a:endParaRPr>
          </a:p>
        </p:txBody>
      </p:sp>
      <p:sp>
        <p:nvSpPr>
          <p:cNvPr id="7" name="Snip Single Corner Rectangle 6"/>
          <p:cNvSpPr/>
          <p:nvPr/>
        </p:nvSpPr>
        <p:spPr>
          <a:xfrm rot="10800000" flipH="1" flipV="1">
            <a:off x="3263348" y="5754756"/>
            <a:ext cx="1510748" cy="536713"/>
          </a:xfrm>
          <a:prstGeom prst="snip1Rect">
            <a:avLst/>
          </a:prstGeom>
          <a:solidFill>
            <a:srgbClr val="A7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dirty="0" smtClean="0">
                <a:solidFill>
                  <a:srgbClr val="3A5382"/>
                </a:solidFill>
                <a:latin typeface="Calibri" panose="020F0502020204030204" pitchFamily="34" charset="0"/>
              </a:rPr>
              <a:t>Uganda</a:t>
            </a:r>
            <a:endParaRPr lang="en-GB" sz="2400" dirty="0">
              <a:solidFill>
                <a:srgbClr val="3A5382"/>
              </a:solidFill>
              <a:latin typeface="Calibri" panose="020F050202020403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195482" y="4436925"/>
            <a:ext cx="965344" cy="1317831"/>
          </a:xfrm>
          <a:prstGeom prst="straightConnector1">
            <a:avLst/>
          </a:prstGeom>
          <a:ln w="38100">
            <a:solidFill>
              <a:srgbClr val="3A538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856666" y="5706695"/>
            <a:ext cx="2738234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3A5382"/>
                </a:solidFill>
                <a:latin typeface="Calibri" panose="020F0502020204030204" pitchFamily="34" charset="0"/>
              </a:rPr>
              <a:t>Uganda, East Africa</a:t>
            </a:r>
          </a:p>
          <a:p>
            <a:pPr algn="ctr"/>
            <a:r>
              <a:rPr lang="en-GB" sz="1600" dirty="0" smtClean="0">
                <a:solidFill>
                  <a:srgbClr val="3A5382"/>
                </a:solidFill>
                <a:latin typeface="Calibri" panose="020F0502020204030204" pitchFamily="34" charset="0"/>
              </a:rPr>
              <a:t>Population: 41 million people</a:t>
            </a:r>
            <a:endParaRPr lang="en-GB" sz="1600" dirty="0">
              <a:solidFill>
                <a:srgbClr val="3A538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784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017" y="0"/>
            <a:ext cx="92101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81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249238" y="5686602"/>
            <a:ext cx="84264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sz="2400" dirty="0" smtClean="0">
                <a:solidFill>
                  <a:srgbClr val="3A5382"/>
                </a:solidFill>
                <a:latin typeface="+mn-lt"/>
              </a:rPr>
              <a:t>SCIAF are providing </a:t>
            </a:r>
            <a:r>
              <a:rPr lang="en-GB" sz="2400" dirty="0">
                <a:solidFill>
                  <a:srgbClr val="3A5382"/>
                </a:solidFill>
                <a:latin typeface="+mn-lt"/>
              </a:rPr>
              <a:t>seeds, farming tools and training </a:t>
            </a:r>
            <a:endParaRPr lang="en-GB" sz="2400" dirty="0" smtClean="0">
              <a:solidFill>
                <a:srgbClr val="3A5382"/>
              </a:solidFill>
              <a:latin typeface="+mn-lt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sz="2400" dirty="0" smtClean="0">
                <a:solidFill>
                  <a:srgbClr val="3A5382"/>
                </a:solidFill>
                <a:latin typeface="+mn-lt"/>
              </a:rPr>
              <a:t>to </a:t>
            </a:r>
            <a:r>
              <a:rPr lang="en-GB" sz="2400" dirty="0">
                <a:solidFill>
                  <a:srgbClr val="3A5382"/>
                </a:solidFill>
                <a:latin typeface="+mn-lt"/>
              </a:rPr>
              <a:t>help </a:t>
            </a:r>
            <a:r>
              <a:rPr lang="en-GB" sz="2400" dirty="0" smtClean="0">
                <a:solidFill>
                  <a:srgbClr val="3A5382"/>
                </a:solidFill>
                <a:latin typeface="+mn-lt"/>
              </a:rPr>
              <a:t>families to grow </a:t>
            </a:r>
            <a:r>
              <a:rPr lang="en-GB" sz="2400" dirty="0">
                <a:solidFill>
                  <a:srgbClr val="3A5382"/>
                </a:solidFill>
                <a:latin typeface="+mn-lt"/>
              </a:rPr>
              <a:t>more food </a:t>
            </a:r>
            <a:r>
              <a:rPr lang="en-GB" sz="2400" dirty="0" smtClean="0">
                <a:solidFill>
                  <a:srgbClr val="3A5382"/>
                </a:solidFill>
                <a:latin typeface="+mn-lt"/>
              </a:rPr>
              <a:t>to eat.</a:t>
            </a:r>
            <a:endParaRPr lang="en-GB" altLang="en-US" sz="2400" dirty="0">
              <a:solidFill>
                <a:srgbClr val="3A5382"/>
              </a:solidFill>
              <a:latin typeface="+mn-lt"/>
            </a:endParaRPr>
          </a:p>
        </p:txBody>
      </p:sp>
      <p:pic>
        <p:nvPicPr>
          <p:cNvPr id="11" name="Picture 4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8638" y="188913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49238" y="437416"/>
            <a:ext cx="356392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000" dirty="0" smtClean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SCIAF in Uganda</a:t>
            </a:r>
            <a:endParaRPr lang="en-GB" altLang="en-US" sz="4000" dirty="0">
              <a:solidFill>
                <a:srgbClr val="A7D500"/>
              </a:solidFill>
              <a:latin typeface="Calibri" pitchFamily="34" charset="0"/>
              <a:cs typeface="Rubik" pitchFamily="2" charset="-79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34340" y="1268731"/>
            <a:ext cx="8081010" cy="16447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0520" y="1425371"/>
            <a:ext cx="6403885" cy="426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7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249237" y="5687778"/>
            <a:ext cx="84264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sz="2400" dirty="0" smtClean="0">
                <a:solidFill>
                  <a:srgbClr val="3A5382"/>
                </a:solidFill>
                <a:latin typeface="+mn-lt"/>
              </a:rPr>
              <a:t>With extra produce they can sell what they’ve grown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sz="2400" dirty="0" smtClean="0">
                <a:solidFill>
                  <a:srgbClr val="3A5382"/>
                </a:solidFill>
                <a:latin typeface="+mn-lt"/>
              </a:rPr>
              <a:t> to support </a:t>
            </a:r>
            <a:r>
              <a:rPr lang="en-GB" sz="2400" dirty="0">
                <a:solidFill>
                  <a:srgbClr val="3A5382"/>
                </a:solidFill>
                <a:latin typeface="+mn-lt"/>
              </a:rPr>
              <a:t>themselves and their families and build a bright future. </a:t>
            </a:r>
            <a:endParaRPr lang="en-GB" altLang="en-US" sz="2400" dirty="0">
              <a:solidFill>
                <a:srgbClr val="3A5382"/>
              </a:solidFill>
              <a:latin typeface="+mn-lt"/>
            </a:endParaRPr>
          </a:p>
        </p:txBody>
      </p:sp>
      <p:pic>
        <p:nvPicPr>
          <p:cNvPr id="11" name="Picture 4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8638" y="188913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88620" y="542608"/>
            <a:ext cx="356392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000" dirty="0" smtClean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SCIAF in Uganda</a:t>
            </a:r>
            <a:endParaRPr lang="en-GB" altLang="en-US" sz="4000" dirty="0">
              <a:solidFill>
                <a:srgbClr val="A7D500"/>
              </a:solidFill>
              <a:latin typeface="Calibri" pitchFamily="34" charset="0"/>
              <a:cs typeface="Rubik" pitchFamily="2" charset="-79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88620" y="1250494"/>
            <a:ext cx="8149590" cy="17919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8162" y="1423365"/>
            <a:ext cx="5748601" cy="413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6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8638" y="188913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49238" y="573743"/>
            <a:ext cx="555479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000" dirty="0" smtClean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Meet the WEE BOX family</a:t>
            </a:r>
            <a:endParaRPr lang="en-GB" altLang="en-US" sz="4000" dirty="0">
              <a:solidFill>
                <a:srgbClr val="A7D500"/>
              </a:solidFill>
              <a:latin typeface="Calibri" pitchFamily="34" charset="0"/>
              <a:cs typeface="Rubik" pitchFamily="2" charset="-79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65760" y="1256082"/>
            <a:ext cx="8298180" cy="25547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488" y="1380823"/>
            <a:ext cx="7793247" cy="51857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2517" y="3916603"/>
            <a:ext cx="8781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Patricia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81580" y="2287097"/>
            <a:ext cx="6624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Clera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36982" y="1884946"/>
            <a:ext cx="10077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Rehanna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706747" y="1700280"/>
            <a:ext cx="88646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mtClean="0"/>
              <a:t>Goffrey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598862" y="1515614"/>
            <a:ext cx="10841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Lawrence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634726" y="1555805"/>
            <a:ext cx="12614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Lydia, mum</a:t>
            </a:r>
            <a:endParaRPr lang="en-GB" dirty="0"/>
          </a:p>
        </p:txBody>
      </p:sp>
      <p:cxnSp>
        <p:nvCxnSpPr>
          <p:cNvPr id="10" name="Straight Arrow Connector 9"/>
          <p:cNvCxnSpPr>
            <a:stCxn id="3" idx="3"/>
          </p:cNvCxnSpPr>
          <p:nvPr/>
        </p:nvCxnSpPr>
        <p:spPr>
          <a:xfrm flipV="1">
            <a:off x="2220643" y="3686670"/>
            <a:ext cx="1770444" cy="414599"/>
          </a:xfrm>
          <a:prstGeom prst="straightConnector1">
            <a:avLst/>
          </a:prstGeom>
          <a:ln w="57150">
            <a:solidFill>
              <a:srgbClr val="3A53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781580" y="2590798"/>
            <a:ext cx="585102" cy="347859"/>
          </a:xfrm>
          <a:prstGeom prst="straightConnector1">
            <a:avLst/>
          </a:prstGeom>
          <a:ln w="57150">
            <a:solidFill>
              <a:srgbClr val="3A53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840208" y="2227708"/>
            <a:ext cx="292551" cy="244055"/>
          </a:xfrm>
          <a:prstGeom prst="straightConnector1">
            <a:avLst/>
          </a:prstGeom>
          <a:ln w="57150">
            <a:solidFill>
              <a:srgbClr val="3A53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636775" y="1823425"/>
            <a:ext cx="256598" cy="404283"/>
          </a:xfrm>
          <a:prstGeom prst="straightConnector1">
            <a:avLst/>
          </a:prstGeom>
          <a:ln w="57150">
            <a:solidFill>
              <a:srgbClr val="3A53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75598" y="2041210"/>
            <a:ext cx="263298" cy="347859"/>
          </a:xfrm>
          <a:prstGeom prst="straightConnector1">
            <a:avLst/>
          </a:prstGeom>
          <a:ln w="57150">
            <a:solidFill>
              <a:srgbClr val="3A53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6823920" y="1939238"/>
            <a:ext cx="1001569" cy="142705"/>
          </a:xfrm>
          <a:prstGeom prst="straightConnector1">
            <a:avLst/>
          </a:prstGeom>
          <a:ln w="57150">
            <a:solidFill>
              <a:srgbClr val="3A53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08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033" y="0"/>
            <a:ext cx="91660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911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693</Words>
  <Application>Microsoft Office PowerPoint</Application>
  <PresentationFormat>On-screen Show (4:3)</PresentationFormat>
  <Paragraphs>86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Rubik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 McGinlay</dc:creator>
  <cp:lastModifiedBy>Sarah Cowie</cp:lastModifiedBy>
  <cp:revision>52</cp:revision>
  <dcterms:created xsi:type="dcterms:W3CDTF">2018-10-05T14:01:51Z</dcterms:created>
  <dcterms:modified xsi:type="dcterms:W3CDTF">2018-11-29T13:16:13Z</dcterms:modified>
</cp:coreProperties>
</file>