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84" r:id="rId5"/>
    <p:sldMasterId id="2147483696" r:id="rId6"/>
  </p:sldMasterIdLst>
  <p:notesMasterIdLst>
    <p:notesMasterId r:id="rId17"/>
  </p:notesMasterIdLst>
  <p:sldIdLst>
    <p:sldId id="260" r:id="rId7"/>
    <p:sldId id="257" r:id="rId8"/>
    <p:sldId id="264" r:id="rId9"/>
    <p:sldId id="263" r:id="rId10"/>
    <p:sldId id="265" r:id="rId11"/>
    <p:sldId id="266" r:id="rId12"/>
    <p:sldId id="268" r:id="rId13"/>
    <p:sldId id="269" r:id="rId14"/>
    <p:sldId id="261" r:id="rId15"/>
    <p:sldId id="262"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1A6D03-0D91-469D-84F2-A19C35F0D670}" v="45" dt="2020-12-02T17:01:09.010"/>
    <p1510:client id="{A1EBD428-8C6F-4609-BA47-9A1A2354D851}" v="4" dt="2020-11-13T15:41:13.3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6241" autoAdjust="0"/>
  </p:normalViewPr>
  <p:slideViewPr>
    <p:cSldViewPr snapToGrid="0">
      <p:cViewPr varScale="1">
        <p:scale>
          <a:sx n="48" d="100"/>
          <a:sy n="48" d="100"/>
        </p:scale>
        <p:origin x="2040" y="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23"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Krofcheck" userId="S::rkrofcheck@sciaf.org.uk::6508868b-0447-4b7c-8b42-1d4f7129bada" providerId="AD" clId="Web-{231A6D03-0D91-469D-84F2-A19C35F0D670}"/>
    <pc:docChg chg="modSld">
      <pc:chgData name="Rachel Krofcheck" userId="S::rkrofcheck@sciaf.org.uk::6508868b-0447-4b7c-8b42-1d4f7129bada" providerId="AD" clId="Web-{231A6D03-0D91-469D-84F2-A19C35F0D670}" dt="2020-12-02T17:01:06.572" v="43" actId="20577"/>
      <pc:docMkLst>
        <pc:docMk/>
      </pc:docMkLst>
      <pc:sldChg chg="modSp">
        <pc:chgData name="Rachel Krofcheck" userId="S::rkrofcheck@sciaf.org.uk::6508868b-0447-4b7c-8b42-1d4f7129bada" providerId="AD" clId="Web-{231A6D03-0D91-469D-84F2-A19C35F0D670}" dt="2020-12-02T17:01:06.572" v="42" actId="20577"/>
        <pc:sldMkLst>
          <pc:docMk/>
          <pc:sldMk cId="1391289455" sldId="261"/>
        </pc:sldMkLst>
        <pc:spChg chg="mod">
          <ac:chgData name="Rachel Krofcheck" userId="S::rkrofcheck@sciaf.org.uk::6508868b-0447-4b7c-8b42-1d4f7129bada" providerId="AD" clId="Web-{231A6D03-0D91-469D-84F2-A19C35F0D670}" dt="2020-12-02T17:01:06.572" v="42" actId="20577"/>
          <ac:spMkLst>
            <pc:docMk/>
            <pc:sldMk cId="1391289455" sldId="261"/>
            <ac:spMk id="8" creationId="{00000000-0000-0000-0000-000000000000}"/>
          </ac:spMkLst>
        </pc:spChg>
      </pc:sldChg>
    </pc:docChg>
  </pc:docChgLst>
  <pc:docChgLst>
    <pc:chgData name="Rachel Krofcheck" userId="S::rkrofcheck@sciaf.org.uk::6508868b-0447-4b7c-8b42-1d4f7129bada" providerId="AD" clId="Web-{A1EBD428-8C6F-4609-BA47-9A1A2354D851}"/>
    <pc:docChg chg="modSld">
      <pc:chgData name="Rachel Krofcheck" userId="S::rkrofcheck@sciaf.org.uk::6508868b-0447-4b7c-8b42-1d4f7129bada" providerId="AD" clId="Web-{A1EBD428-8C6F-4609-BA47-9A1A2354D851}" dt="2020-11-13T15:41:34.981" v="6"/>
      <pc:docMkLst>
        <pc:docMk/>
      </pc:docMkLst>
      <pc:sldChg chg="modSp modNotes">
        <pc:chgData name="Rachel Krofcheck" userId="S::rkrofcheck@sciaf.org.uk::6508868b-0447-4b7c-8b42-1d4f7129bada" providerId="AD" clId="Web-{A1EBD428-8C6F-4609-BA47-9A1A2354D851}" dt="2020-11-13T15:41:34.981" v="6"/>
        <pc:sldMkLst>
          <pc:docMk/>
          <pc:sldMk cId="2229838128" sldId="265"/>
        </pc:sldMkLst>
        <pc:picChg chg="mod">
          <ac:chgData name="Rachel Krofcheck" userId="S::rkrofcheck@sciaf.org.uk::6508868b-0447-4b7c-8b42-1d4f7129bada" providerId="AD" clId="Web-{A1EBD428-8C6F-4609-BA47-9A1A2354D851}" dt="2020-11-13T15:41:13.307" v="2" actId="14100"/>
          <ac:picMkLst>
            <pc:docMk/>
            <pc:sldMk cId="2229838128" sldId="265"/>
            <ac:picMk id="2"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E517FD-EF89-4D68-8596-538D6F8ABD59}" type="datetimeFigureOut">
              <a:rPr lang="en-GB" smtClean="0"/>
              <a:t>13/01/2021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7936FC-AA96-48D1-B44B-47C6E98B65B0}" type="slidenum">
              <a:rPr lang="en-GB" smtClean="0"/>
              <a:t>‹#›</a:t>
            </a:fld>
            <a:endParaRPr lang="en-GB"/>
          </a:p>
        </p:txBody>
      </p:sp>
    </p:spTree>
    <p:extLst>
      <p:ext uri="{BB962C8B-B14F-4D97-AF65-F5344CB8AC3E}">
        <p14:creationId xmlns:p14="http://schemas.microsoft.com/office/powerpoint/2010/main" val="5817346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fontAlgn="base"/>
            <a:r>
              <a:rPr lang="en-GB" sz="1200" b="0" i="0" kern="1200" dirty="0">
                <a:solidFill>
                  <a:schemeClr val="tx1"/>
                </a:solidFill>
                <a:effectLst/>
                <a:latin typeface="+mn-lt"/>
                <a:ea typeface="+mn-ea"/>
                <a:cs typeface="+mn-cs"/>
              </a:rPr>
              <a:t>Pope Francis’ new encyclical, </a:t>
            </a:r>
            <a:r>
              <a:rPr lang="en-GB" sz="1200" b="0" i="1" kern="1200" dirty="0" err="1">
                <a:solidFill>
                  <a:schemeClr val="tx1"/>
                </a:solidFill>
                <a:effectLst/>
                <a:latin typeface="+mn-lt"/>
                <a:ea typeface="+mn-ea"/>
                <a:cs typeface="+mn-cs"/>
              </a:rPr>
              <a:t>Fratelli</a:t>
            </a:r>
            <a:r>
              <a:rPr lang="en-GB" sz="1200" b="0" i="1" kern="1200" dirty="0">
                <a:solidFill>
                  <a:schemeClr val="tx1"/>
                </a:solidFill>
                <a:effectLst/>
                <a:latin typeface="+mn-lt"/>
                <a:ea typeface="+mn-ea"/>
                <a:cs typeface="+mn-cs"/>
              </a:rPr>
              <a:t> </a:t>
            </a:r>
            <a:r>
              <a:rPr lang="en-GB" sz="1200" b="0" i="1" kern="1200" dirty="0" err="1">
                <a:solidFill>
                  <a:schemeClr val="tx1"/>
                </a:solidFill>
                <a:effectLst/>
                <a:latin typeface="+mn-lt"/>
                <a:ea typeface="+mn-ea"/>
                <a:cs typeface="+mn-cs"/>
              </a:rPr>
              <a:t>Tutti</a:t>
            </a:r>
            <a:r>
              <a:rPr lang="en-GB" sz="1200" b="0" i="1" kern="120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has been described as ‘</a:t>
            </a:r>
            <a:r>
              <a:rPr lang="en-GB" sz="1200" b="0" i="1" kern="1200" dirty="0" err="1">
                <a:solidFill>
                  <a:schemeClr val="tx1"/>
                </a:solidFill>
                <a:effectLst/>
                <a:latin typeface="+mn-lt"/>
                <a:ea typeface="+mn-ea"/>
                <a:cs typeface="+mn-cs"/>
              </a:rPr>
              <a:t>Laudato</a:t>
            </a:r>
            <a:r>
              <a:rPr lang="en-GB" sz="1200" b="0" i="1" kern="1200" dirty="0">
                <a:solidFill>
                  <a:schemeClr val="tx1"/>
                </a:solidFill>
                <a:effectLst/>
                <a:latin typeface="+mn-lt"/>
                <a:ea typeface="+mn-ea"/>
                <a:cs typeface="+mn-cs"/>
              </a:rPr>
              <a:t> Si’ </a:t>
            </a:r>
            <a:r>
              <a:rPr lang="en-GB" sz="1200" b="0" i="0" kern="1200" dirty="0">
                <a:solidFill>
                  <a:schemeClr val="tx1"/>
                </a:solidFill>
                <a:effectLst/>
                <a:latin typeface="+mn-lt"/>
                <a:ea typeface="+mn-ea"/>
                <a:cs typeface="+mn-cs"/>
              </a:rPr>
              <a:t>for humans.’ This is to say that in the same way </a:t>
            </a:r>
            <a:r>
              <a:rPr lang="en-GB" sz="1200" b="0" i="1" kern="1200" dirty="0" err="1">
                <a:solidFill>
                  <a:schemeClr val="tx1"/>
                </a:solidFill>
                <a:effectLst/>
                <a:latin typeface="+mn-lt"/>
                <a:ea typeface="+mn-ea"/>
                <a:cs typeface="+mn-cs"/>
              </a:rPr>
              <a:t>Laudato</a:t>
            </a:r>
            <a:r>
              <a:rPr lang="en-GB" sz="1200" b="0" i="1" kern="1200" dirty="0">
                <a:solidFill>
                  <a:schemeClr val="tx1"/>
                </a:solidFill>
                <a:effectLst/>
                <a:latin typeface="+mn-lt"/>
                <a:ea typeface="+mn-ea"/>
                <a:cs typeface="+mn-cs"/>
              </a:rPr>
              <a:t> Si’ </a:t>
            </a:r>
            <a:r>
              <a:rPr lang="en-GB" sz="1200" b="0" i="0" kern="1200" dirty="0">
                <a:solidFill>
                  <a:schemeClr val="tx1"/>
                </a:solidFill>
                <a:effectLst/>
                <a:latin typeface="+mn-lt"/>
                <a:ea typeface="+mn-ea"/>
                <a:cs typeface="+mn-cs"/>
              </a:rPr>
              <a:t>provided great insight into our Christian responsibility to care for the earth, </a:t>
            </a:r>
            <a:r>
              <a:rPr lang="en-GB" sz="1200" b="0" i="1" kern="1200" dirty="0" err="1">
                <a:solidFill>
                  <a:schemeClr val="tx1"/>
                </a:solidFill>
                <a:effectLst/>
                <a:latin typeface="+mn-lt"/>
                <a:ea typeface="+mn-ea"/>
                <a:cs typeface="+mn-cs"/>
              </a:rPr>
              <a:t>Fratelli</a:t>
            </a:r>
            <a:r>
              <a:rPr lang="en-GB" sz="1200" b="0" i="1" kern="1200" dirty="0">
                <a:solidFill>
                  <a:schemeClr val="tx1"/>
                </a:solidFill>
                <a:effectLst/>
                <a:latin typeface="+mn-lt"/>
                <a:ea typeface="+mn-ea"/>
                <a:cs typeface="+mn-cs"/>
              </a:rPr>
              <a:t> </a:t>
            </a:r>
            <a:r>
              <a:rPr lang="en-GB" sz="1200" b="0" i="1" kern="1200" dirty="0" err="1">
                <a:solidFill>
                  <a:schemeClr val="tx1"/>
                </a:solidFill>
                <a:effectLst/>
                <a:latin typeface="+mn-lt"/>
                <a:ea typeface="+mn-ea"/>
                <a:cs typeface="+mn-cs"/>
              </a:rPr>
              <a:t>Tutti</a:t>
            </a:r>
            <a:r>
              <a:rPr lang="en-GB" sz="1200" b="0" i="0" kern="1200" dirty="0">
                <a:solidFill>
                  <a:schemeClr val="tx1"/>
                </a:solidFill>
                <a:effectLst/>
                <a:latin typeface="+mn-lt"/>
                <a:ea typeface="+mn-ea"/>
                <a:cs typeface="+mn-cs"/>
              </a:rPr>
              <a:t> offers a clear argument for caring for our fellow human beings.   </a:t>
            </a:r>
          </a:p>
          <a:p>
            <a:pPr rtl="0" fontAlgn="base"/>
            <a:endParaRPr lang="en-GB" sz="1200" b="0" i="0" kern="1200" dirty="0">
              <a:solidFill>
                <a:schemeClr val="tx1"/>
              </a:solidFill>
              <a:effectLst/>
              <a:latin typeface="+mn-lt"/>
              <a:ea typeface="+mn-ea"/>
              <a:cs typeface="+mn-cs"/>
            </a:endParaRPr>
          </a:p>
          <a:p>
            <a:pPr rtl="0" fontAlgn="base"/>
            <a:r>
              <a:rPr lang="en-GB" sz="1200" b="0" i="0" kern="1200" dirty="0">
                <a:solidFill>
                  <a:schemeClr val="tx1"/>
                </a:solidFill>
                <a:effectLst/>
                <a:latin typeface="+mn-lt"/>
                <a:ea typeface="+mn-ea"/>
                <a:cs typeface="+mn-cs"/>
              </a:rPr>
              <a:t>A strong theme throughout is human dignity. The Holy Father looks to the parable of the Good Samaritan to illustrate this point. He writes, </a:t>
            </a:r>
          </a:p>
          <a:p>
            <a:pPr rtl="0" fontAlgn="base"/>
            <a:endParaRPr lang="en-GB" sz="1200" b="0" i="1" kern="1200" dirty="0">
              <a:solidFill>
                <a:schemeClr val="tx1"/>
              </a:solidFill>
              <a:effectLst/>
              <a:latin typeface="+mn-lt"/>
              <a:ea typeface="+mn-ea"/>
              <a:cs typeface="+mn-cs"/>
            </a:endParaRPr>
          </a:p>
          <a:p>
            <a:pPr rtl="0" fontAlgn="base"/>
            <a:r>
              <a:rPr lang="en-GB" sz="1200" b="0" i="1" kern="1200" dirty="0">
                <a:solidFill>
                  <a:schemeClr val="tx1"/>
                </a:solidFill>
                <a:effectLst/>
                <a:latin typeface="+mn-lt"/>
                <a:ea typeface="+mn-ea"/>
                <a:cs typeface="+mn-cs"/>
              </a:rPr>
              <a:t>The parable clearly does not indulge in abstract moralizing, nor is its message merely social and ethical. It speaks to us of an essential and often forgotten aspect of our common humanity: we were created for a fulfilment that can only be found in love. We cannot be indifferent to suffering; we cannot allow anyone to go through life as an outcast. Instead, we should feel indignant, challenged to emerge from our comfortable isolation and to be changed by our contact with human suffering. That is the meaning of dignity.</a:t>
            </a:r>
            <a:r>
              <a:rPr lang="en-GB" sz="1200" b="0" i="0" kern="1200" dirty="0">
                <a:solidFill>
                  <a:schemeClr val="tx1"/>
                </a:solidFill>
                <a:effectLst/>
                <a:latin typeface="+mn-lt"/>
                <a:ea typeface="+mn-ea"/>
                <a:cs typeface="+mn-cs"/>
              </a:rPr>
              <a:t> (#68) </a:t>
            </a:r>
            <a:r>
              <a:rPr lang="en-GB" sz="1200" b="0" i="0" u="none" strike="noStrike" kern="1200" dirty="0">
                <a:solidFill>
                  <a:schemeClr val="tx1"/>
                </a:solidFill>
                <a:effectLst/>
                <a:latin typeface="+mn-lt"/>
                <a:ea typeface="+mn-ea"/>
                <a:cs typeface="+mn-cs"/>
              </a:rPr>
              <a:t/>
            </a:r>
            <a:br>
              <a:rPr lang="en-GB" sz="1200" b="0" i="0" u="none" strike="noStrike" kern="1200" dirty="0">
                <a:solidFill>
                  <a:schemeClr val="tx1"/>
                </a:solidFill>
                <a:effectLst/>
                <a:latin typeface="+mn-lt"/>
                <a:ea typeface="+mn-ea"/>
                <a:cs typeface="+mn-cs"/>
              </a:rPr>
            </a:br>
            <a:endParaRPr lang="en-GB" sz="1200" b="0" i="0" u="none" strike="noStrike" kern="1200" dirty="0">
              <a:solidFill>
                <a:schemeClr val="tx1"/>
              </a:solidFill>
              <a:effectLst/>
              <a:latin typeface="+mn-lt"/>
              <a:ea typeface="+mn-ea"/>
              <a:cs typeface="+mn-cs"/>
            </a:endParaRPr>
          </a:p>
          <a:p>
            <a:pPr rtl="0" fontAlgn="base"/>
            <a:endParaRPr lang="en-GB" sz="1200" b="0" i="0" u="none" strike="noStrike" kern="1200" dirty="0">
              <a:solidFill>
                <a:schemeClr val="tx1"/>
              </a:solidFill>
              <a:effectLst/>
              <a:latin typeface="+mn-lt"/>
              <a:ea typeface="+mn-ea"/>
              <a:cs typeface="+mn-cs"/>
            </a:endParaRPr>
          </a:p>
        </p:txBody>
      </p:sp>
      <p:sp>
        <p:nvSpPr>
          <p:cNvPr id="2662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5DBDB41-48C3-4329-87B2-069E6BE16147}"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val="41284163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DA73F6-06B8-40D7-A614-45CDBF63423E}"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a:ea typeface="+mn-ea"/>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altLang="en-US" sz="1200" b="0" i="0" u="none" strike="noStrike" kern="1200" cap="none" spc="0" normalizeH="0" baseline="0" noProof="0">
              <a:ln>
                <a:noFill/>
              </a:ln>
              <a:solidFill>
                <a:prstClr val="black"/>
              </a:solidFill>
              <a:effectLst/>
              <a:uLnTx/>
              <a:uFillTx/>
              <a:latin typeface="Calibri" panose="020F0502020204030204"/>
              <a:ea typeface="+mn-ea"/>
              <a:cs typeface="Arial" charset="0"/>
            </a:endParaRPr>
          </a:p>
        </p:txBody>
      </p:sp>
    </p:spTree>
    <p:extLst>
      <p:ext uri="{BB962C8B-B14F-4D97-AF65-F5344CB8AC3E}">
        <p14:creationId xmlns:p14="http://schemas.microsoft.com/office/powerpoint/2010/main" val="32956531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Unfortunately, we know that our society has largely failed to uphold the human dignity that every person deserves, and we continue to push millions of our sisters and brothers into extreme poverty on the margins of society.  </a:t>
            </a:r>
          </a:p>
          <a:p>
            <a:pPr rtl="0" fontAlgn="base"/>
            <a:endParaRPr lang="en-GB" sz="1200" b="0" i="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According to the UN around 1 in 8 people worldwide are disabled and the majority live in poverty.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Around 80% of people with disabilities live in developing countries like South Sudan. </a:t>
            </a:r>
          </a:p>
          <a:p>
            <a:r>
              <a:rPr lang="en-GB" sz="1200" kern="1200" dirty="0" smtClean="0">
                <a:solidFill>
                  <a:schemeClr val="tx1"/>
                </a:solidFill>
                <a:effectLst/>
                <a:latin typeface="+mn-lt"/>
                <a:ea typeface="+mn-ea"/>
                <a:cs typeface="+mn-cs"/>
              </a:rPr>
              <a:t> </a:t>
            </a:r>
          </a:p>
          <a:p>
            <a:r>
              <a:rPr lang="en-GB" sz="1200" kern="1200" dirty="0" smtClean="0">
                <a:solidFill>
                  <a:schemeClr val="tx1"/>
                </a:solidFill>
                <a:effectLst/>
                <a:latin typeface="+mn-lt"/>
                <a:ea typeface="+mn-ea"/>
                <a:cs typeface="+mn-cs"/>
              </a:rPr>
              <a:t>An overwhelming majority of disabled children (90%) do not attend school. </a:t>
            </a:r>
          </a:p>
          <a:p>
            <a:pPr rtl="0" fontAlgn="base"/>
            <a:endParaRPr lang="en-GB" sz="1200" b="0" i="0" kern="1200" dirty="0">
              <a:solidFill>
                <a:schemeClr val="tx1"/>
              </a:solidFill>
              <a:effectLst/>
              <a:latin typeface="+mn-lt"/>
              <a:ea typeface="+mn-ea"/>
              <a:cs typeface="+mn-cs"/>
            </a:endParaRPr>
          </a:p>
          <a:p>
            <a:pPr rtl="0" fontAlgn="base"/>
            <a:r>
              <a:rPr lang="en-GB" sz="1200" b="0" i="0" kern="1200" dirty="0">
                <a:solidFill>
                  <a:schemeClr val="tx1"/>
                </a:solidFill>
                <a:effectLst/>
                <a:latin typeface="+mn-lt"/>
                <a:ea typeface="+mn-ea"/>
                <a:cs typeface="+mn-cs"/>
              </a:rPr>
              <a:t>As Pope Francis astutely writes in </a:t>
            </a:r>
            <a:r>
              <a:rPr lang="en-GB" sz="1200" b="0" i="1" kern="1200" dirty="0" err="1">
                <a:solidFill>
                  <a:schemeClr val="tx1"/>
                </a:solidFill>
                <a:effectLst/>
                <a:latin typeface="+mn-lt"/>
                <a:ea typeface="+mn-ea"/>
                <a:cs typeface="+mn-cs"/>
              </a:rPr>
              <a:t>Fratelli</a:t>
            </a:r>
            <a:r>
              <a:rPr lang="en-GB" sz="1200" b="0" i="1" kern="1200" dirty="0">
                <a:solidFill>
                  <a:schemeClr val="tx1"/>
                </a:solidFill>
                <a:effectLst/>
                <a:latin typeface="+mn-lt"/>
                <a:ea typeface="+mn-ea"/>
                <a:cs typeface="+mn-cs"/>
              </a:rPr>
              <a:t> </a:t>
            </a:r>
            <a:r>
              <a:rPr lang="en-GB" sz="1200" b="0" i="1" kern="1200" dirty="0" err="1">
                <a:solidFill>
                  <a:schemeClr val="tx1"/>
                </a:solidFill>
                <a:effectLst/>
                <a:latin typeface="+mn-lt"/>
                <a:ea typeface="+mn-ea"/>
                <a:cs typeface="+mn-cs"/>
              </a:rPr>
              <a:t>TuttiI</a:t>
            </a:r>
            <a:r>
              <a:rPr lang="en-GB" sz="1200" b="0" i="1" kern="1200" dirty="0">
                <a:solidFill>
                  <a:schemeClr val="tx1"/>
                </a:solidFill>
                <a:effectLst/>
                <a:latin typeface="+mn-lt"/>
                <a:ea typeface="+mn-ea"/>
                <a:cs typeface="+mn-cs"/>
              </a:rPr>
              <a:t>,</a:t>
            </a:r>
            <a:r>
              <a:rPr lang="en-GB" sz="1200" b="0" i="0" kern="1200" dirty="0">
                <a:solidFill>
                  <a:schemeClr val="tx1"/>
                </a:solidFill>
                <a:effectLst/>
                <a:latin typeface="+mn-lt"/>
                <a:ea typeface="+mn-ea"/>
                <a:cs typeface="+mn-cs"/>
              </a:rPr>
              <a:t> </a:t>
            </a:r>
          </a:p>
          <a:p>
            <a:pPr rtl="0" fontAlgn="base"/>
            <a:r>
              <a:rPr lang="en-GB" sz="1200" b="0" i="1" kern="1200" dirty="0">
                <a:solidFill>
                  <a:schemeClr val="tx1"/>
                </a:solidFill>
                <a:effectLst/>
                <a:latin typeface="+mn-lt"/>
                <a:ea typeface="+mn-ea"/>
                <a:cs typeface="+mn-cs"/>
              </a:rPr>
              <a:t>Every human being has the right to live with dignity and to develop integrally; this fundamental right cannot be denied by any country. People have this right even if they are unproductive, or were born with or developed limitations. This does not detract from their great dignity as human persons, a dignity based not on circumstances but on the intrinsic worth of their being. Unless this basic principle is upheld, there will be no future either for fraternity or for the survival of humanity. (#107)</a:t>
            </a:r>
            <a:r>
              <a:rPr lang="en-GB" sz="1200" b="0" i="0" kern="1200" dirty="0">
                <a:solidFill>
                  <a:schemeClr val="tx1"/>
                </a:solidFill>
                <a:effectLst/>
                <a:latin typeface="+mn-lt"/>
                <a:ea typeface="+mn-ea"/>
                <a:cs typeface="+mn-cs"/>
              </a:rPr>
              <a:t> </a:t>
            </a:r>
          </a:p>
          <a:p>
            <a:pPr rtl="0" fontAlgn="base"/>
            <a:endParaRPr lang="en-GB" sz="1200" b="0" i="0" kern="1200" dirty="0">
              <a:solidFill>
                <a:schemeClr val="tx1"/>
              </a:solidFill>
              <a:effectLst/>
              <a:latin typeface="+mn-lt"/>
              <a:ea typeface="+mn-ea"/>
              <a:cs typeface="+mn-cs"/>
            </a:endParaRPr>
          </a:p>
          <a:p>
            <a:pPr rtl="0" fontAlgn="base"/>
            <a:r>
              <a:rPr lang="en-GB" sz="1200" b="0" i="0" kern="1200" dirty="0">
                <a:solidFill>
                  <a:schemeClr val="tx1"/>
                </a:solidFill>
                <a:effectLst/>
                <a:latin typeface="+mn-lt"/>
                <a:ea typeface="+mn-ea"/>
                <a:cs typeface="+mn-cs"/>
              </a:rPr>
              <a:t>We therefore must act to create a culture that values each person and recognizes that no matter our way of being in the world, we were all</a:t>
            </a:r>
            <a:r>
              <a:rPr lang="en-GB" sz="1200" b="0" i="1" kern="120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made in the image and likeness of God. Thankfully, we can turn to Jesus’ example in the Gospels as a source of inspiration and guidance on how to embrace the outcast and welcome her home into the community. </a:t>
            </a:r>
          </a:p>
          <a:p>
            <a:pPr marL="0" marR="0" indent="0" algn="l" defTabSz="914400" rtl="0" eaLnBrk="1" fontAlgn="auto" latinLnBrk="0" hangingPunct="1">
              <a:lnSpc>
                <a:spcPct val="100000"/>
              </a:lnSpc>
              <a:spcBef>
                <a:spcPts val="0"/>
              </a:spcBef>
              <a:spcAft>
                <a:spcPts val="0"/>
              </a:spcAft>
              <a:buClrTx/>
              <a:buSzTx/>
              <a:buFontTx/>
              <a:buNone/>
              <a:tabLst/>
              <a:defRPr/>
            </a:pPr>
            <a:endParaRPr lang="en-GB" altLang="en-US" sz="1200" baseline="0" dirty="0">
              <a:solidFill>
                <a:srgbClr val="3A5382"/>
              </a:solidFill>
              <a:latin typeface="Calibri" pitchFamily="34" charset="0"/>
              <a:cs typeface="Rubik" pitchFamily="2" charset="-79"/>
            </a:endParaRPr>
          </a:p>
        </p:txBody>
      </p:sp>
      <p:sp>
        <p:nvSpPr>
          <p:cNvPr id="3174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3965831-FA46-4B4D-8C2B-26F8EF6A3798}" type="slidenum">
              <a:rPr lang="en-GB" altLang="en-US" smtClean="0"/>
              <a:pPr/>
              <a:t>2</a:t>
            </a:fld>
            <a:endParaRPr lang="en-GB" altLang="en-US"/>
          </a:p>
        </p:txBody>
      </p:sp>
    </p:spTree>
    <p:extLst>
      <p:ext uri="{BB962C8B-B14F-4D97-AF65-F5344CB8AC3E}">
        <p14:creationId xmlns:p14="http://schemas.microsoft.com/office/powerpoint/2010/main" val="86980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200" kern="1200" dirty="0">
                <a:solidFill>
                  <a:schemeClr val="tx1"/>
                </a:solidFill>
                <a:effectLst/>
                <a:latin typeface="+mn-lt"/>
                <a:ea typeface="+mn-ea"/>
                <a:cs typeface="+mn-cs"/>
              </a:rPr>
              <a:t>We must act now to create a culture that values each person and recognizes that no matter our way of being in the world, we were all</a:t>
            </a:r>
            <a:r>
              <a:rPr lang="en-GB" sz="1200" i="1"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made in the image and likeness of God. Thankfully, we can turn to Jesus’ example in the Gospels as a source of inspiration and guidance on how to embrace the outcast and welcome her home into the community. </a:t>
            </a:r>
          </a:p>
          <a:p>
            <a:r>
              <a:rPr lang="en-GB" sz="1200" kern="1200" dirty="0">
                <a:solidFill>
                  <a:schemeClr val="tx1"/>
                </a:solidFill>
                <a:effectLst/>
                <a:latin typeface="+mn-lt"/>
                <a:ea typeface="+mn-ea"/>
                <a:cs typeface="+mn-cs"/>
              </a:rPr>
              <a:t> </a:t>
            </a:r>
          </a:p>
          <a:p>
            <a:r>
              <a:rPr lang="en-GB" sz="1200" i="1" kern="1200" dirty="0">
                <a:solidFill>
                  <a:schemeClr val="tx1"/>
                </a:solidFill>
                <a:effectLst/>
                <a:latin typeface="+mn-lt"/>
                <a:ea typeface="+mn-ea"/>
                <a:cs typeface="+mn-cs"/>
              </a:rPr>
              <a:t>Share Scripture (found in ‘Supporting Materials’ pdf) with your class and discuss the following questions: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Describe the encounter. How does Jesus react when he meets the disabled person? How do other people react and why?</a:t>
            </a:r>
            <a:r>
              <a:rPr lang="en-GB" sz="1200" b="1" i="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What does the encounter reveal to us about how Jesus treated disabled people?</a:t>
            </a:r>
          </a:p>
          <a:p>
            <a:pPr rtl="0" fontAlgn="base"/>
            <a:endParaRPr lang="en-GB"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altLang="en-US" sz="1200" baseline="0" dirty="0">
              <a:solidFill>
                <a:srgbClr val="3A5382"/>
              </a:solidFill>
              <a:latin typeface="Calibri" pitchFamily="34" charset="0"/>
              <a:cs typeface="Rubik" pitchFamily="2" charset="-79"/>
            </a:endParaRPr>
          </a:p>
        </p:txBody>
      </p:sp>
      <p:sp>
        <p:nvSpPr>
          <p:cNvPr id="3174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3965831-FA46-4B4D-8C2B-26F8EF6A3798}" type="slidenum">
              <a:rPr lang="en-GB" altLang="en-US" smtClean="0"/>
              <a:pPr/>
              <a:t>3</a:t>
            </a:fld>
            <a:endParaRPr lang="en-GB" altLang="en-US"/>
          </a:p>
        </p:txBody>
      </p:sp>
    </p:spTree>
    <p:extLst>
      <p:ext uri="{BB962C8B-B14F-4D97-AF65-F5344CB8AC3E}">
        <p14:creationId xmlns:p14="http://schemas.microsoft.com/office/powerpoint/2010/main" val="349775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200" i="1" kern="1200" dirty="0">
                <a:solidFill>
                  <a:schemeClr val="tx1"/>
                </a:solidFill>
                <a:effectLst/>
                <a:latin typeface="+mn-lt"/>
                <a:ea typeface="+mn-ea"/>
                <a:cs typeface="+mn-cs"/>
              </a:rPr>
              <a:t>Share </a:t>
            </a:r>
            <a:r>
              <a:rPr lang="en-GB" sz="1200" i="1" kern="1200" dirty="0" err="1">
                <a:solidFill>
                  <a:schemeClr val="tx1"/>
                </a:solidFill>
                <a:effectLst/>
                <a:latin typeface="+mn-lt"/>
                <a:ea typeface="+mn-ea"/>
                <a:cs typeface="+mn-cs"/>
              </a:rPr>
              <a:t>Fratelli</a:t>
            </a:r>
            <a:r>
              <a:rPr lang="en-GB" sz="1200" i="1" kern="1200" dirty="0">
                <a:solidFill>
                  <a:schemeClr val="tx1"/>
                </a:solidFill>
                <a:effectLst/>
                <a:latin typeface="+mn-lt"/>
                <a:ea typeface="+mn-ea"/>
                <a:cs typeface="+mn-cs"/>
              </a:rPr>
              <a:t> </a:t>
            </a:r>
            <a:r>
              <a:rPr lang="en-GB" sz="1200" i="1" kern="1200" dirty="0" err="1">
                <a:solidFill>
                  <a:schemeClr val="tx1"/>
                </a:solidFill>
                <a:effectLst/>
                <a:latin typeface="+mn-lt"/>
                <a:ea typeface="+mn-ea"/>
                <a:cs typeface="+mn-cs"/>
              </a:rPr>
              <a:t>Tutti</a:t>
            </a:r>
            <a:r>
              <a:rPr lang="en-GB" sz="1200" i="1" kern="1200" dirty="0">
                <a:solidFill>
                  <a:schemeClr val="tx1"/>
                </a:solidFill>
                <a:effectLst/>
                <a:latin typeface="+mn-lt"/>
                <a:ea typeface="+mn-ea"/>
                <a:cs typeface="+mn-cs"/>
              </a:rPr>
              <a:t> excerpt (found in ‘Supporting Materials’ pdf) with your class and discuss the following questions: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How does the quote taken from </a:t>
            </a:r>
            <a:r>
              <a:rPr lang="en-GB" sz="1200" i="1" kern="1200" dirty="0" err="1">
                <a:solidFill>
                  <a:schemeClr val="tx1"/>
                </a:solidFill>
                <a:effectLst/>
                <a:latin typeface="+mn-lt"/>
                <a:ea typeface="+mn-ea"/>
                <a:cs typeface="+mn-cs"/>
              </a:rPr>
              <a:t>Fratelli</a:t>
            </a:r>
            <a:r>
              <a:rPr lang="en-GB" sz="1200" i="1" kern="1200" dirty="0">
                <a:solidFill>
                  <a:schemeClr val="tx1"/>
                </a:solidFill>
                <a:effectLst/>
                <a:latin typeface="+mn-lt"/>
                <a:ea typeface="+mn-ea"/>
                <a:cs typeface="+mn-cs"/>
              </a:rPr>
              <a:t> </a:t>
            </a:r>
            <a:r>
              <a:rPr lang="en-GB" sz="1200" i="1" kern="1200" dirty="0" err="1">
                <a:solidFill>
                  <a:schemeClr val="tx1"/>
                </a:solidFill>
                <a:effectLst/>
                <a:latin typeface="+mn-lt"/>
                <a:ea typeface="+mn-ea"/>
                <a:cs typeface="+mn-cs"/>
              </a:rPr>
              <a:t>Tutti</a:t>
            </a:r>
            <a:r>
              <a:rPr lang="en-GB" sz="1200" i="1"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relate to the Scripture you have just read?</a:t>
            </a:r>
          </a:p>
          <a:p>
            <a:r>
              <a:rPr lang="en-GB" sz="1200" kern="1200" dirty="0">
                <a:solidFill>
                  <a:schemeClr val="tx1"/>
                </a:solidFill>
                <a:effectLst/>
                <a:latin typeface="+mn-lt"/>
                <a:ea typeface="+mn-ea"/>
                <a:cs typeface="+mn-cs"/>
              </a:rPr>
              <a:t>How does it relate to your everyday life?</a:t>
            </a:r>
            <a:endParaRPr lang="en-GB" altLang="en-US" sz="1200" baseline="0" dirty="0">
              <a:solidFill>
                <a:srgbClr val="3A5382"/>
              </a:solidFill>
              <a:latin typeface="Calibri" pitchFamily="34" charset="0"/>
              <a:cs typeface="Rubik" pitchFamily="2" charset="-79"/>
            </a:endParaRPr>
          </a:p>
        </p:txBody>
      </p:sp>
      <p:sp>
        <p:nvSpPr>
          <p:cNvPr id="3174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3965831-FA46-4B4D-8C2B-26F8EF6A3798}" type="slidenum">
              <a:rPr lang="en-GB" altLang="en-US" smtClean="0"/>
              <a:pPr/>
              <a:t>4</a:t>
            </a:fld>
            <a:endParaRPr lang="en-GB" altLang="en-US"/>
          </a:p>
        </p:txBody>
      </p:sp>
    </p:spTree>
    <p:extLst>
      <p:ext uri="{BB962C8B-B14F-4D97-AF65-F5344CB8AC3E}">
        <p14:creationId xmlns:p14="http://schemas.microsoft.com/office/powerpoint/2010/main" val="4085568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fontAlgn="base"/>
            <a:r>
              <a:rPr lang="en-GB" sz="1200" b="0" i="0" u="none" strike="noStrike" kern="1200" dirty="0">
                <a:solidFill>
                  <a:schemeClr val="tx1"/>
                </a:solidFill>
                <a:effectLst/>
                <a:latin typeface="+mn-lt"/>
                <a:ea typeface="+mn-ea"/>
                <a:cs typeface="+mn-cs"/>
              </a:rPr>
              <a:t>Life remains tough in South Sudan. The conflict has left behind a legacy of fear, displacement and despair. The coronavirus has intensified already existing issues of poverty.</a:t>
            </a:r>
            <a:r>
              <a:rPr lang="en-GB" sz="1200" b="0" i="0" u="none" strike="noStrike" kern="1200" baseline="0" dirty="0">
                <a:solidFill>
                  <a:schemeClr val="tx1"/>
                </a:solidFill>
                <a:effectLst/>
                <a:latin typeface="+mn-lt"/>
                <a:ea typeface="+mn-ea"/>
                <a:cs typeface="+mn-cs"/>
              </a:rPr>
              <a:t> </a:t>
            </a:r>
          </a:p>
          <a:p>
            <a:pPr rtl="0" fontAlgn="base"/>
            <a:endParaRPr lang="en-GB" sz="1200" b="0" i="0" u="none" strike="noStrike" kern="1200" baseline="0" dirty="0">
              <a:solidFill>
                <a:schemeClr val="tx1"/>
              </a:solidFill>
              <a:effectLst/>
              <a:latin typeface="+mn-lt"/>
              <a:ea typeface="+mn-ea"/>
              <a:cs typeface="+mn-cs"/>
            </a:endParaRPr>
          </a:p>
          <a:p>
            <a:pPr rtl="0" fontAlgn="base"/>
            <a:r>
              <a:rPr lang="en-GB" sz="1200" b="0" i="0" u="none" strike="noStrike" kern="1200" dirty="0">
                <a:solidFill>
                  <a:schemeClr val="tx1"/>
                </a:solidFill>
                <a:effectLst/>
                <a:latin typeface="+mn-lt"/>
                <a:ea typeface="+mn-ea"/>
                <a:cs typeface="+mn-cs"/>
              </a:rPr>
              <a:t>Our work in South Sudan will provide a lifeline for children with disabilities, their families and communities. </a:t>
            </a:r>
          </a:p>
          <a:p>
            <a:pPr rtl="0" fontAlgn="base"/>
            <a:endParaRPr lang="en-GB" sz="1200" b="0" i="0" u="none" strike="noStrike" kern="1200" dirty="0">
              <a:solidFill>
                <a:schemeClr val="tx1"/>
              </a:solidFill>
              <a:effectLst/>
              <a:latin typeface="+mn-lt"/>
              <a:ea typeface="+mn-ea"/>
              <a:cs typeface="+mn-cs"/>
            </a:endParaRPr>
          </a:p>
          <a:p>
            <a:pPr rtl="0" fontAlgn="base"/>
            <a:r>
              <a:rPr lang="en-GB" sz="1200" b="0" i="0" u="none" strike="noStrike" kern="1200" dirty="0">
                <a:solidFill>
                  <a:schemeClr val="tx1"/>
                </a:solidFill>
                <a:effectLst/>
                <a:latin typeface="+mn-lt"/>
                <a:ea typeface="+mn-ea"/>
                <a:cs typeface="+mn-cs"/>
              </a:rPr>
              <a:t>The money will help to adapt six schools so that pupils with disabilities can access mainstream schools. Teachers will be trained to better understand the needs of disabled children and how to effectively include them in their classes. The children themselves will be supported through the provision of aids, such as wheelchairs, ramps, hearing aids and canes, as well as health care to help them live more independently and actively participate in lessons, sports and other activities with their classmates. </a:t>
            </a:r>
          </a:p>
          <a:p>
            <a:pPr rtl="0" fontAlgn="base"/>
            <a:endParaRPr lang="en-GB" sz="1200" b="0" i="0" u="none" strike="noStrike" kern="1200" dirty="0">
              <a:solidFill>
                <a:schemeClr val="tx1"/>
              </a:solidFill>
              <a:effectLst/>
              <a:latin typeface="+mn-lt"/>
              <a:ea typeface="+mn-ea"/>
              <a:cs typeface="+mn-cs"/>
            </a:endParaRPr>
          </a:p>
          <a:p>
            <a:pPr rtl="0" fontAlgn="base"/>
            <a:r>
              <a:rPr lang="en-GB" sz="1200" b="0" i="0" u="none" strike="noStrike" kern="1200" dirty="0">
                <a:solidFill>
                  <a:schemeClr val="tx1"/>
                </a:solidFill>
                <a:effectLst/>
                <a:latin typeface="+mn-lt"/>
                <a:ea typeface="+mn-ea"/>
                <a:cs typeface="+mn-cs"/>
              </a:rPr>
              <a:t>In the wider community, through targeted campaigns, we will help to promote equality and change discriminatory attitudes towards people living with disabilities in South Sudan. </a:t>
            </a:r>
          </a:p>
          <a:p>
            <a:pPr rtl="0" fontAlgn="base"/>
            <a:endParaRPr lang="en-GB" sz="1200" b="0" i="0" u="none" strike="noStrike" kern="1200" dirty="0">
              <a:solidFill>
                <a:schemeClr val="tx1"/>
              </a:solidFill>
              <a:effectLst/>
              <a:latin typeface="+mn-lt"/>
              <a:ea typeface="+mn-ea"/>
              <a:cs typeface="+mn-cs"/>
            </a:endParaRPr>
          </a:p>
          <a:p>
            <a:pPr fontAlgn="base"/>
            <a:r>
              <a:rPr lang="en-GB" sz="1200" b="0" i="0" u="none" strike="noStrike" kern="1200" dirty="0">
                <a:solidFill>
                  <a:schemeClr val="tx1"/>
                </a:solidFill>
                <a:effectLst/>
                <a:latin typeface="+mn-lt"/>
                <a:ea typeface="+mn-ea"/>
                <a:cs typeface="+mn-cs"/>
              </a:rPr>
              <a:t>Our partners at</a:t>
            </a:r>
            <a:r>
              <a:rPr lang="en-GB" sz="1200" b="0" i="0" u="none" strike="noStrike" kern="1200" baseline="0" dirty="0">
                <a:solidFill>
                  <a:schemeClr val="tx1"/>
                </a:solidFill>
                <a:effectLst/>
                <a:latin typeface="+mn-lt"/>
                <a:ea typeface="+mn-ea"/>
                <a:cs typeface="+mn-cs"/>
              </a:rPr>
              <a:t> the Sudanese Evangelical Mission (SEM) are working hard to deliver vital services to the community.</a:t>
            </a:r>
            <a:r>
              <a:rPr lang="en-GB" dirty="0"/>
              <a:t> This is </a:t>
            </a:r>
            <a:r>
              <a:rPr lang="en-GB" sz="1200" b="0" i="0" u="none" strike="noStrike" kern="1200" baseline="0" dirty="0" err="1">
                <a:solidFill>
                  <a:schemeClr val="tx1"/>
                </a:solidFill>
                <a:effectLst/>
                <a:latin typeface="+mn-lt"/>
                <a:ea typeface="+mn-ea"/>
                <a:cs typeface="+mn-cs"/>
              </a:rPr>
              <a:t>Goliver</a:t>
            </a:r>
            <a:r>
              <a:rPr lang="en-GB" sz="1200" b="0" i="0" u="none" strike="noStrike" kern="1200" baseline="0" dirty="0">
                <a:solidFill>
                  <a:schemeClr val="tx1"/>
                </a:solidFill>
                <a:effectLst/>
                <a:latin typeface="+mn-lt"/>
                <a:ea typeface="+mn-ea"/>
                <a:cs typeface="+mn-cs"/>
              </a:rPr>
              <a:t> </a:t>
            </a:r>
            <a:r>
              <a:rPr lang="en-GB" sz="1200" b="0" i="0" u="none" strike="noStrike" kern="1200" baseline="0" dirty="0" err="1">
                <a:solidFill>
                  <a:schemeClr val="tx1"/>
                </a:solidFill>
                <a:effectLst/>
                <a:latin typeface="+mn-lt"/>
                <a:ea typeface="+mn-ea"/>
                <a:cs typeface="+mn-cs"/>
              </a:rPr>
              <a:t>Matatio</a:t>
            </a:r>
            <a:r>
              <a:rPr lang="en-GB" dirty="0"/>
              <a:t>,</a:t>
            </a:r>
            <a:r>
              <a:rPr lang="en-GB" sz="1200" b="0" i="0" u="none" strike="noStrike" kern="1200" baseline="0">
                <a:solidFill>
                  <a:schemeClr val="tx1"/>
                </a:solidFill>
                <a:effectLst/>
                <a:latin typeface="+mn-lt"/>
                <a:ea typeface="+mn-ea"/>
                <a:cs typeface="+mn-cs"/>
              </a:rPr>
              <a:t> </a:t>
            </a:r>
            <a:r>
              <a:rPr lang="en-GB"/>
              <a:t>a</a:t>
            </a:r>
            <a:r>
              <a:rPr lang="en-GB" sz="1200" b="0" i="0" u="none" strike="noStrike" kern="1200" baseline="0">
                <a:solidFill>
                  <a:schemeClr val="tx1"/>
                </a:solidFill>
                <a:effectLst/>
                <a:latin typeface="+mn-lt"/>
                <a:ea typeface="+mn-ea"/>
                <a:cs typeface="+mn-cs"/>
              </a:rPr>
              <a:t> Disability Program Coordinator at SEM. He gave this insight on the current situation,</a:t>
            </a:r>
            <a:endParaRPr lang="en-GB" sz="1200" b="0" i="0" u="none" strike="noStrike" kern="1200" baseline="0">
              <a:solidFill>
                <a:schemeClr val="tx1"/>
              </a:solidFill>
              <a:effectLst/>
              <a:latin typeface="+mn-lt"/>
              <a:cs typeface="Calibri"/>
            </a:endParaRPr>
          </a:p>
          <a:p>
            <a:pPr rtl="0" fontAlgn="base"/>
            <a:endParaRPr lang="en-GB" sz="1200" b="0" i="0" u="none" strike="noStrike" kern="1200" baseline="0" dirty="0">
              <a:solidFill>
                <a:schemeClr val="tx1"/>
              </a:solidFill>
              <a:effectLst/>
              <a:latin typeface="+mn-lt"/>
              <a:ea typeface="+mn-ea"/>
              <a:cs typeface="+mn-cs"/>
            </a:endParaRPr>
          </a:p>
          <a:p>
            <a:pPr rtl="0" fontAlgn="base"/>
            <a:r>
              <a:rPr lang="en-GB" sz="1200" b="0" i="0" u="none" strike="noStrike" kern="1200" dirty="0">
                <a:solidFill>
                  <a:schemeClr val="tx1"/>
                </a:solidFill>
                <a:effectLst/>
                <a:latin typeface="+mn-lt"/>
                <a:ea typeface="+mn-ea"/>
                <a:cs typeface="+mn-cs"/>
              </a:rPr>
              <a:t>“There is a need for inclusive education. There is a need for more awareness in the community. There's a need to provide disability aids. There is a need to improve the lives of people with disabilities so that they can participate in the community.”</a:t>
            </a:r>
          </a:p>
          <a:p>
            <a:pPr rtl="0" fontAlgn="base"/>
            <a:endParaRPr lang="en-GB" sz="1200" b="0" i="0" u="none" strike="noStrike"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a:t>
            </a:r>
            <a:r>
              <a:rPr lang="en-GB" sz="1200" kern="1200" dirty="0">
                <a:solidFill>
                  <a:schemeClr val="tx1"/>
                </a:solidFill>
                <a:effectLst/>
                <a:latin typeface="+mn-lt"/>
                <a:ea typeface="+mn-ea"/>
                <a:cs typeface="+mn-cs"/>
              </a:rPr>
              <a:t>We provide a service to the community. The most important thing that we do is work with the community. We talk with them and then we plan together with them the way forward to reach the most vulnerable people.</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…We train people with disabilities and their parents. And after training, they can provide for themselves. This is the most important thing I have seen in the community…The attitude towards disability has to change here…..If you raise awareness in the community, you change the attitudes of the people so that people with disabilities have access to services. </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You cannot only train the people with disabilities, but we also intervene in training government officials so that they can provide the support that people with disabilities need…… many schools are inaccessible. So we need to tell them that new buildings have to be constructed, accessible for persons with disability…… We look at the psychosocial needs of people with disabilities. Children are open to negative attitudes towards them so we need to do a lot of counselling.”</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Share the following stories of how SCIAF and our partners have impacted the lives of Gift and </a:t>
            </a:r>
            <a:r>
              <a:rPr lang="en-GB" sz="1200" i="1" kern="1200" dirty="0" err="1">
                <a:solidFill>
                  <a:schemeClr val="tx1"/>
                </a:solidFill>
                <a:effectLst/>
                <a:latin typeface="+mn-lt"/>
                <a:ea typeface="+mn-ea"/>
                <a:cs typeface="+mn-cs"/>
              </a:rPr>
              <a:t>Malia</a:t>
            </a:r>
            <a:r>
              <a:rPr lang="en-GB" sz="1200" i="1" kern="1200" dirty="0">
                <a:solidFill>
                  <a:schemeClr val="tx1"/>
                </a:solidFill>
                <a:effectLst/>
                <a:latin typeface="+mn-lt"/>
                <a:ea typeface="+mn-ea"/>
                <a:cs typeface="+mn-cs"/>
              </a:rPr>
              <a:t>. Their stories are presented on the following two slides or copies can be found in the ‘Supporting Materials’ pdf.</a:t>
            </a:r>
            <a:endParaRPr lang="en-GB" sz="1200" kern="1200" dirty="0">
              <a:solidFill>
                <a:schemeClr val="tx1"/>
              </a:solidFill>
              <a:effectLst/>
              <a:latin typeface="+mn-lt"/>
              <a:ea typeface="+mn-ea"/>
              <a:cs typeface="+mn-cs"/>
            </a:endParaRPr>
          </a:p>
        </p:txBody>
      </p:sp>
      <p:sp>
        <p:nvSpPr>
          <p:cNvPr id="3174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3965831-FA46-4B4D-8C2B-26F8EF6A3798}" type="slidenum">
              <a:rPr lang="en-GB" altLang="en-US" smtClean="0"/>
              <a:pPr/>
              <a:t>5</a:t>
            </a:fld>
            <a:endParaRPr lang="en-GB" altLang="en-US"/>
          </a:p>
        </p:txBody>
      </p:sp>
    </p:spTree>
    <p:extLst>
      <p:ext uri="{BB962C8B-B14F-4D97-AF65-F5344CB8AC3E}">
        <p14:creationId xmlns:p14="http://schemas.microsoft.com/office/powerpoint/2010/main" val="2061120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fontAlgn="base"/>
            <a:r>
              <a:rPr lang="en-GB" sz="1200" b="0" i="0" kern="1200" dirty="0">
                <a:solidFill>
                  <a:schemeClr val="tx1"/>
                </a:solidFill>
                <a:effectLst/>
                <a:latin typeface="+mn-lt"/>
                <a:ea typeface="+mn-ea"/>
                <a:cs typeface="+mn-cs"/>
              </a:rPr>
              <a:t>This is Gift (4) and his mum</a:t>
            </a:r>
            <a:r>
              <a:rPr lang="en-GB" sz="1200" b="0" i="0" kern="1200" baseline="0" dirty="0">
                <a:solidFill>
                  <a:schemeClr val="tx1"/>
                </a:solidFill>
                <a:effectLst/>
                <a:latin typeface="+mn-lt"/>
                <a:ea typeface="+mn-ea"/>
                <a:cs typeface="+mn-cs"/>
              </a:rPr>
              <a:t> Charity</a:t>
            </a:r>
            <a:r>
              <a:rPr lang="en-GB" sz="1200" b="0" i="0" kern="1200" dirty="0">
                <a:solidFill>
                  <a:schemeClr val="tx1"/>
                </a:solidFill>
                <a:effectLst/>
                <a:latin typeface="+mn-lt"/>
                <a:ea typeface="+mn-ea"/>
                <a:cs typeface="+mn-cs"/>
              </a:rPr>
              <a:t>.</a:t>
            </a:r>
          </a:p>
          <a:p>
            <a:pPr rtl="0" fontAlgn="base"/>
            <a:endParaRPr lang="en-GB" sz="1200" b="0" i="0" kern="1200" dirty="0">
              <a:solidFill>
                <a:schemeClr val="tx1"/>
              </a:solidFill>
              <a:effectLst/>
              <a:latin typeface="+mn-lt"/>
              <a:ea typeface="+mn-ea"/>
              <a:cs typeface="+mn-cs"/>
            </a:endParaRPr>
          </a:p>
          <a:p>
            <a:pPr rtl="0" fontAlgn="base"/>
            <a:r>
              <a:rPr lang="en-GB" sz="1200" b="0" i="0" kern="1200" dirty="0">
                <a:solidFill>
                  <a:schemeClr val="tx1"/>
                </a:solidFill>
                <a:effectLst/>
                <a:latin typeface="+mn-lt"/>
                <a:ea typeface="+mn-ea"/>
                <a:cs typeface="+mn-cs"/>
              </a:rPr>
              <a:t>Charity </a:t>
            </a:r>
            <a:r>
              <a:rPr lang="en-GB" sz="1200" b="0" i="0" kern="1200" baseline="0" dirty="0">
                <a:solidFill>
                  <a:schemeClr val="tx1"/>
                </a:solidFill>
                <a:effectLst/>
                <a:latin typeface="+mn-lt"/>
                <a:ea typeface="+mn-ea"/>
                <a:cs typeface="+mn-cs"/>
              </a:rPr>
              <a:t>became worried when Gift failed to meet key developmental milestones. At six months old, he couldn’t sit up and by one year old he couldn’t stand on his own. Charity told us,</a:t>
            </a:r>
          </a:p>
          <a:p>
            <a:pPr rtl="0" fontAlgn="base"/>
            <a:endParaRPr lang="en-GB" sz="1200" b="0" i="0" kern="1200" baseline="0" dirty="0">
              <a:solidFill>
                <a:schemeClr val="tx1"/>
              </a:solidFill>
              <a:effectLst/>
              <a:latin typeface="+mn-lt"/>
              <a:ea typeface="+mn-ea"/>
              <a:cs typeface="+mn-cs"/>
            </a:endParaRPr>
          </a:p>
          <a:p>
            <a:pPr rtl="0" fontAlgn="base"/>
            <a:r>
              <a:rPr lang="en-US" sz="1200" kern="1200" dirty="0">
                <a:solidFill>
                  <a:schemeClr val="tx1"/>
                </a:solidFill>
                <a:effectLst/>
                <a:latin typeface="+mn-lt"/>
                <a:ea typeface="+mn-ea"/>
                <a:cs typeface="+mn-cs"/>
              </a:rPr>
              <a:t>“When he was born, he was not able to sit down and stretch his back, has was always bending…A lot of people had already talking negatively about his sickness, that the baby could has been bewitched…I was really stressed and I had a lot going through my mind. I was wondering if my son would ever walk. Then, also, my </a:t>
            </a:r>
            <a:r>
              <a:rPr lang="en-US" sz="1200" kern="1200" dirty="0" err="1">
                <a:solidFill>
                  <a:schemeClr val="tx1"/>
                </a:solidFill>
                <a:effectLst/>
                <a:latin typeface="+mn-lt"/>
                <a:ea typeface="+mn-ea"/>
                <a:cs typeface="+mn-cs"/>
              </a:rPr>
              <a:t>neighbours</a:t>
            </a:r>
            <a:r>
              <a:rPr lang="en-US" sz="1200" kern="1200" dirty="0">
                <a:solidFill>
                  <a:schemeClr val="tx1"/>
                </a:solidFill>
                <a:effectLst/>
                <a:latin typeface="+mn-lt"/>
                <a:ea typeface="+mn-ea"/>
                <a:cs typeface="+mn-cs"/>
              </a:rPr>
              <a:t> were really talking bad about me and my son. [They</a:t>
            </a:r>
            <a:r>
              <a:rPr lang="en-US" sz="1200" kern="1200" baseline="0" dirty="0">
                <a:solidFill>
                  <a:schemeClr val="tx1"/>
                </a:solidFill>
                <a:effectLst/>
                <a:latin typeface="+mn-lt"/>
                <a:ea typeface="+mn-ea"/>
                <a:cs typeface="+mn-cs"/>
              </a:rPr>
              <a:t> said] t</a:t>
            </a:r>
            <a:r>
              <a:rPr lang="en-US" sz="1200" kern="1200" dirty="0">
                <a:solidFill>
                  <a:schemeClr val="tx1"/>
                </a:solidFill>
                <a:effectLst/>
                <a:latin typeface="+mn-lt"/>
                <a:ea typeface="+mn-ea"/>
                <a:cs typeface="+mn-cs"/>
              </a:rPr>
              <a:t>hat my child was going to turn into a snake. There were a lot of beliefs and misconceptions in the village about me and him that were brought forward.” </a:t>
            </a:r>
          </a:p>
          <a:p>
            <a:pPr rtl="0" fontAlgn="base"/>
            <a:endParaRPr lang="en-US" sz="1200" kern="1200" dirty="0">
              <a:solidFill>
                <a:schemeClr val="tx1"/>
              </a:solidFill>
              <a:effectLst/>
              <a:latin typeface="+mn-lt"/>
              <a:ea typeface="+mn-ea"/>
              <a:cs typeface="+mn-cs"/>
            </a:endParaRPr>
          </a:p>
          <a:p>
            <a:pPr rtl="0" fontAlgn="base"/>
            <a:r>
              <a:rPr lang="en-US" sz="1200" kern="1200" dirty="0">
                <a:solidFill>
                  <a:schemeClr val="tx1"/>
                </a:solidFill>
                <a:effectLst/>
                <a:latin typeface="+mn-lt"/>
                <a:ea typeface="+mn-ea"/>
                <a:cs typeface="+mn-cs"/>
              </a:rPr>
              <a:t>Life</a:t>
            </a:r>
            <a:r>
              <a:rPr lang="en-US" sz="1200" kern="1200" baseline="0" dirty="0">
                <a:solidFill>
                  <a:schemeClr val="tx1"/>
                </a:solidFill>
                <a:effectLst/>
                <a:latin typeface="+mn-lt"/>
                <a:ea typeface="+mn-ea"/>
                <a:cs typeface="+mn-cs"/>
              </a:rPr>
              <a:t> for Gift and Charity has completely changed since connecting with our partners at SEM. Through different types of active and passive therapies, Gift gained strength and stability that allowed him to sit. Soon he was trained on how to stand and take small steps. Today, SEM have provided Gift was a child walker which he uses to support himself as he stands and walks.</a:t>
            </a:r>
            <a:endParaRPr lang="en-US" sz="1200" kern="1200" dirty="0">
              <a:solidFill>
                <a:schemeClr val="tx1"/>
              </a:solidFill>
              <a:effectLst/>
              <a:latin typeface="+mn-lt"/>
              <a:ea typeface="+mn-ea"/>
              <a:cs typeface="+mn-cs"/>
            </a:endParaRPr>
          </a:p>
          <a:p>
            <a:pPr rtl="0" fontAlgn="base"/>
            <a:endParaRPr lang="en-US" sz="1200" kern="1200" dirty="0">
              <a:solidFill>
                <a:schemeClr val="tx1"/>
              </a:solidFill>
              <a:effectLst/>
              <a:latin typeface="+mn-lt"/>
              <a:ea typeface="+mn-ea"/>
              <a:cs typeface="+mn-cs"/>
            </a:endParaRPr>
          </a:p>
          <a:p>
            <a:pPr rtl="0" fontAlgn="base"/>
            <a:r>
              <a:rPr lang="en-US" sz="1200" kern="1200" dirty="0">
                <a:solidFill>
                  <a:schemeClr val="tx1"/>
                </a:solidFill>
                <a:effectLst/>
                <a:latin typeface="+mn-lt"/>
                <a:ea typeface="+mn-ea"/>
                <a:cs typeface="+mn-cs"/>
              </a:rPr>
              <a:t>Charity</a:t>
            </a:r>
            <a:r>
              <a:rPr lang="en-US" sz="1200" kern="1200" baseline="0" dirty="0">
                <a:solidFill>
                  <a:schemeClr val="tx1"/>
                </a:solidFill>
                <a:effectLst/>
                <a:latin typeface="+mn-lt"/>
                <a:ea typeface="+mn-ea"/>
                <a:cs typeface="+mn-cs"/>
              </a:rPr>
              <a:t> spoke to us about how SEM’s support has impacted her family. Charity said,</a:t>
            </a:r>
            <a:endParaRPr lang="en-US" sz="1200" kern="1200" dirty="0">
              <a:solidFill>
                <a:schemeClr val="tx1"/>
              </a:solidFill>
              <a:effectLst/>
              <a:latin typeface="+mn-lt"/>
              <a:ea typeface="+mn-ea"/>
              <a:cs typeface="+mn-cs"/>
            </a:endParaRPr>
          </a:p>
          <a:p>
            <a:pPr rtl="0" fontAlgn="base"/>
            <a:endParaRPr lang="en-US" sz="1200" kern="1200" dirty="0">
              <a:solidFill>
                <a:schemeClr val="tx1"/>
              </a:solidFill>
              <a:effectLst/>
              <a:latin typeface="+mn-lt"/>
              <a:ea typeface="+mn-ea"/>
              <a:cs typeface="+mn-cs"/>
            </a:endParaRPr>
          </a:p>
          <a:p>
            <a:pPr rtl="0" fontAlgn="base"/>
            <a:r>
              <a:rPr lang="en-US" sz="1200" kern="1200" dirty="0">
                <a:solidFill>
                  <a:schemeClr val="tx1"/>
                </a:solidFill>
                <a:effectLst/>
                <a:latin typeface="+mn-lt"/>
                <a:ea typeface="+mn-ea"/>
                <a:cs typeface="+mn-cs"/>
              </a:rPr>
              <a:t>“What they</a:t>
            </a:r>
            <a:r>
              <a:rPr lang="en-US" sz="1200" kern="1200" baseline="0" dirty="0">
                <a:solidFill>
                  <a:schemeClr val="tx1"/>
                </a:solidFill>
                <a:effectLst/>
                <a:latin typeface="+mn-lt"/>
                <a:ea typeface="+mn-ea"/>
                <a:cs typeface="+mn-cs"/>
              </a:rPr>
              <a:t> have done-I am very grateful. </a:t>
            </a:r>
            <a:r>
              <a:rPr lang="en-US" sz="1200" kern="1200" dirty="0">
                <a:solidFill>
                  <a:schemeClr val="tx1"/>
                </a:solidFill>
                <a:effectLst/>
                <a:latin typeface="+mn-lt"/>
                <a:ea typeface="+mn-ea"/>
                <a:cs typeface="+mn-cs"/>
              </a:rPr>
              <a:t>Right now</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 am happy because my son is now well and is walking on his own. However, I almost believed what [my</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neighbours</a:t>
            </a:r>
            <a:r>
              <a:rPr lang="en-US" sz="1200" kern="1200" baseline="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were saying. I nearly gave up. But the SEM team really stood with me. They assured me that the boy will walk. As of today, my boy has improved a lot.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He can walk now though he is still having difficulties with stretching his neck from the back.”</a:t>
            </a:r>
          </a:p>
          <a:p>
            <a:pPr rtl="0" fontAlgn="base"/>
            <a:endParaRPr lang="en-US" sz="1200" b="0" i="0" kern="1200" dirty="0">
              <a:solidFill>
                <a:schemeClr val="tx1"/>
              </a:solidFill>
              <a:effectLst/>
              <a:latin typeface="+mn-lt"/>
              <a:ea typeface="+mn-ea"/>
              <a:cs typeface="+mn-cs"/>
            </a:endParaRPr>
          </a:p>
          <a:p>
            <a:pPr rtl="0" fontAlgn="base"/>
            <a:r>
              <a:rPr lang="en-US" sz="1200" kern="1200" dirty="0">
                <a:solidFill>
                  <a:schemeClr val="tx1"/>
                </a:solidFill>
                <a:effectLst/>
                <a:latin typeface="+mn-lt"/>
                <a:ea typeface="+mn-ea"/>
                <a:cs typeface="+mn-cs"/>
              </a:rPr>
              <a:t>Charity had</a:t>
            </a:r>
            <a:r>
              <a:rPr lang="en-US" sz="1200" kern="1200" baseline="0" dirty="0">
                <a:solidFill>
                  <a:schemeClr val="tx1"/>
                </a:solidFill>
                <a:effectLst/>
                <a:latin typeface="+mn-lt"/>
                <a:ea typeface="+mn-ea"/>
                <a:cs typeface="+mn-cs"/>
              </a:rPr>
              <a:t> one more message to share with SCIAF supporters in Scotland. She said,</a:t>
            </a:r>
          </a:p>
          <a:p>
            <a:pPr rtl="0" fontAlgn="base"/>
            <a:endParaRPr lang="en-US" sz="1200" kern="1200" dirty="0">
              <a:solidFill>
                <a:schemeClr val="tx1"/>
              </a:solidFill>
              <a:effectLst/>
              <a:latin typeface="+mn-lt"/>
              <a:ea typeface="+mn-ea"/>
              <a:cs typeface="+mn-cs"/>
            </a:endParaRPr>
          </a:p>
          <a:p>
            <a:pPr rtl="0" fontAlgn="base"/>
            <a:r>
              <a:rPr lang="en-US" sz="1200" kern="1200" dirty="0">
                <a:solidFill>
                  <a:schemeClr val="tx1"/>
                </a:solidFill>
                <a:effectLst/>
                <a:latin typeface="+mn-lt"/>
                <a:ea typeface="+mn-ea"/>
                <a:cs typeface="+mn-cs"/>
              </a:rPr>
              <a:t>“Tell them that the woman whom you helped,</a:t>
            </a:r>
            <a:r>
              <a:rPr lang="en-US" sz="1200" kern="1200" baseline="0" dirty="0">
                <a:solidFill>
                  <a:schemeClr val="tx1"/>
                </a:solidFill>
                <a:effectLst/>
                <a:latin typeface="+mn-lt"/>
                <a:ea typeface="+mn-ea"/>
                <a:cs typeface="+mn-cs"/>
              </a:rPr>
              <a:t> her </a:t>
            </a:r>
            <a:r>
              <a:rPr lang="en-US" sz="1200" kern="1200" dirty="0">
                <a:solidFill>
                  <a:schemeClr val="tx1"/>
                </a:solidFill>
                <a:effectLst/>
                <a:latin typeface="+mn-lt"/>
                <a:ea typeface="+mn-ea"/>
                <a:cs typeface="+mn-cs"/>
              </a:rPr>
              <a:t>son is very happy. Let them continue with the same work and may God help them.”</a:t>
            </a:r>
            <a:endParaRPr lang="en-GB" sz="1200" b="0" i="0" kern="1200" dirty="0">
              <a:solidFill>
                <a:schemeClr val="tx1"/>
              </a:solidFill>
              <a:effectLst/>
              <a:latin typeface="+mn-lt"/>
              <a:ea typeface="+mn-ea"/>
              <a:cs typeface="+mn-cs"/>
            </a:endParaRPr>
          </a:p>
        </p:txBody>
      </p:sp>
      <p:sp>
        <p:nvSpPr>
          <p:cNvPr id="3174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3965831-FA46-4B4D-8C2B-26F8EF6A3798}" type="slidenum">
              <a:rPr lang="en-GB" altLang="en-US" smtClean="0"/>
              <a:pPr/>
              <a:t>6</a:t>
            </a:fld>
            <a:endParaRPr lang="en-GB" altLang="en-US"/>
          </a:p>
        </p:txBody>
      </p:sp>
    </p:spTree>
    <p:extLst>
      <p:ext uri="{BB962C8B-B14F-4D97-AF65-F5344CB8AC3E}">
        <p14:creationId xmlns:p14="http://schemas.microsoft.com/office/powerpoint/2010/main" val="4701921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rtl="0" fontAlgn="base"/>
            <a:r>
              <a:rPr lang="en-GB" sz="1200" b="0" i="0" kern="1200" dirty="0">
                <a:solidFill>
                  <a:schemeClr val="tx1"/>
                </a:solidFill>
                <a:effectLst/>
                <a:latin typeface="+mn-lt"/>
                <a:ea typeface="+mn-ea"/>
                <a:cs typeface="+mn-cs"/>
              </a:rPr>
              <a:t>This is </a:t>
            </a:r>
            <a:r>
              <a:rPr lang="en-GB" sz="1200" b="0" i="0" kern="1200" dirty="0" err="1">
                <a:solidFill>
                  <a:schemeClr val="tx1"/>
                </a:solidFill>
                <a:effectLst/>
                <a:latin typeface="+mn-lt"/>
                <a:ea typeface="+mn-ea"/>
                <a:cs typeface="+mn-cs"/>
              </a:rPr>
              <a:t>Malia</a:t>
            </a:r>
            <a:r>
              <a:rPr lang="en-GB" sz="1200" b="0" i="0" kern="1200" dirty="0">
                <a:solidFill>
                  <a:schemeClr val="tx1"/>
                </a:solidFill>
                <a:effectLst/>
                <a:latin typeface="+mn-lt"/>
                <a:ea typeface="+mn-ea"/>
                <a:cs typeface="+mn-cs"/>
              </a:rPr>
              <a:t> (6)</a:t>
            </a:r>
            <a:r>
              <a:rPr lang="en-GB" sz="1200" b="0" i="0" kern="1200" baseline="0" dirty="0">
                <a:solidFill>
                  <a:schemeClr val="tx1"/>
                </a:solidFill>
                <a:effectLst/>
                <a:latin typeface="+mn-lt"/>
                <a:ea typeface="+mn-ea"/>
                <a:cs typeface="+mn-cs"/>
              </a:rPr>
              <a:t> and her mum, Rina.</a:t>
            </a:r>
            <a:endParaRPr lang="en-GB" sz="1200" b="0" i="0" kern="1200" dirty="0">
              <a:solidFill>
                <a:schemeClr val="tx1"/>
              </a:solidFill>
              <a:effectLst/>
              <a:latin typeface="+mn-lt"/>
              <a:ea typeface="+mn-ea"/>
              <a:cs typeface="+mn-cs"/>
            </a:endParaRPr>
          </a:p>
          <a:p>
            <a:pPr rtl="0" fontAlgn="base"/>
            <a:endParaRPr lang="en-GB" sz="1200" b="0" i="0" kern="1200" dirty="0">
              <a:solidFill>
                <a:schemeClr val="tx1"/>
              </a:solidFill>
              <a:effectLst/>
              <a:latin typeface="+mn-lt"/>
              <a:ea typeface="+mn-ea"/>
              <a:cs typeface="+mn-cs"/>
            </a:endParaRPr>
          </a:p>
          <a:p>
            <a:r>
              <a:rPr lang="en-GB" sz="1200" b="0" i="0" kern="1200" dirty="0" err="1">
                <a:solidFill>
                  <a:schemeClr val="tx1"/>
                </a:solidFill>
                <a:effectLst/>
                <a:latin typeface="+mn-lt"/>
                <a:ea typeface="+mn-ea"/>
                <a:cs typeface="+mn-cs"/>
              </a:rPr>
              <a:t>Malia</a:t>
            </a:r>
            <a:r>
              <a:rPr lang="en-GB" sz="1200" b="0" i="0" kern="1200" dirty="0">
                <a:solidFill>
                  <a:schemeClr val="tx1"/>
                </a:solidFill>
                <a:effectLst/>
                <a:latin typeface="+mn-lt"/>
                <a:ea typeface="+mn-ea"/>
                <a:cs typeface="+mn-cs"/>
              </a:rPr>
              <a:t> developed a condition </a:t>
            </a:r>
            <a:r>
              <a:rPr lang="en-GB" sz="1200" b="0" i="0" kern="1200" baseline="0" dirty="0">
                <a:solidFill>
                  <a:schemeClr val="tx1"/>
                </a:solidFill>
                <a:effectLst/>
                <a:latin typeface="+mn-lt"/>
                <a:ea typeface="+mn-ea"/>
                <a:cs typeface="+mn-cs"/>
              </a:rPr>
              <a:t>called hydrocephalus after birth. </a:t>
            </a:r>
            <a:r>
              <a:rPr lang="en-US" sz="1200" kern="1200" dirty="0">
                <a:solidFill>
                  <a:schemeClr val="tx1"/>
                </a:solidFill>
                <a:effectLst/>
                <a:latin typeface="+mn-lt"/>
                <a:ea typeface="+mn-ea"/>
                <a:cs typeface="+mn-cs"/>
              </a:rPr>
              <a:t>Hydrocephalus causes a build-up of excess fluids in the brain which leads to increased head circumference and developmental delays.</a:t>
            </a:r>
            <a:r>
              <a:rPr lang="en-US" sz="1200" kern="1200" baseline="0" dirty="0">
                <a:solidFill>
                  <a:schemeClr val="tx1"/>
                </a:solidFill>
                <a:effectLst/>
                <a:latin typeface="+mn-lt"/>
                <a:ea typeface="+mn-ea"/>
                <a:cs typeface="+mn-cs"/>
              </a:rPr>
              <a:t> At the age of one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Malaia</a:t>
            </a:r>
            <a:r>
              <a:rPr lang="en-US" sz="1200" kern="1200" dirty="0">
                <a:solidFill>
                  <a:schemeClr val="tx1"/>
                </a:solidFill>
                <a:effectLst/>
                <a:latin typeface="+mn-lt"/>
                <a:ea typeface="+mn-ea"/>
                <a:cs typeface="+mn-cs"/>
              </a:rPr>
              <a:t> was still unable to hold her head on her own and she could neither</a:t>
            </a:r>
            <a:r>
              <a:rPr lang="en-US" sz="1200" kern="1200" baseline="0" dirty="0">
                <a:solidFill>
                  <a:schemeClr val="tx1"/>
                </a:solidFill>
                <a:effectLst/>
                <a:latin typeface="+mn-lt"/>
                <a:ea typeface="+mn-ea"/>
                <a:cs typeface="+mn-cs"/>
              </a:rPr>
              <a:t> sit nor stand by herself. By five years old, she still could not walk.</a:t>
            </a:r>
          </a:p>
          <a:p>
            <a:endParaRPr lang="en-US" sz="1200" kern="1200" baseline="0" dirty="0">
              <a:solidFill>
                <a:schemeClr val="tx1"/>
              </a:solidFill>
              <a:effectLst/>
              <a:latin typeface="+mn-lt"/>
              <a:ea typeface="+mn-ea"/>
              <a:cs typeface="+mn-cs"/>
            </a:endParaRPr>
          </a:p>
          <a:p>
            <a:r>
              <a:rPr lang="en-US" sz="1200" kern="1200" baseline="0" dirty="0" err="1">
                <a:solidFill>
                  <a:schemeClr val="tx1"/>
                </a:solidFill>
                <a:effectLst/>
                <a:latin typeface="+mn-lt"/>
                <a:ea typeface="+mn-ea"/>
                <a:cs typeface="+mn-cs"/>
              </a:rPr>
              <a:t>Malia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needed urgent surgery to fix a tube (shunt) in her head to drain the excess fluids.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Rina</a:t>
            </a:r>
            <a:r>
              <a:rPr lang="en-US" sz="1200" kern="1200" baseline="0" dirty="0">
                <a:solidFill>
                  <a:schemeClr val="tx1"/>
                </a:solidFill>
                <a:effectLst/>
                <a:latin typeface="+mn-lt"/>
                <a:ea typeface="+mn-ea"/>
                <a:cs typeface="+mn-cs"/>
              </a:rPr>
              <a:t> told us about what it was like before our partners at the Sudanese Evangelical Mission (SEM) were able to provide lifesaving care to her daughter. Rina said,</a:t>
            </a:r>
          </a:p>
          <a:p>
            <a:pPr rtl="0" fontAlgn="base"/>
            <a:r>
              <a:rPr lang="en-US" sz="1200" kern="1200" baseline="0" dirty="0">
                <a:solidFill>
                  <a:schemeClr val="tx1"/>
                </a:solidFill>
                <a:effectLst/>
                <a:latin typeface="+mn-lt"/>
                <a:ea typeface="+mn-ea"/>
                <a:cs typeface="+mn-cs"/>
              </a:rPr>
              <a:t/>
            </a:r>
            <a:br>
              <a:rPr lang="en-US" sz="1200" kern="1200" baseline="0" dirty="0">
                <a:solidFill>
                  <a:schemeClr val="tx1"/>
                </a:solidFill>
                <a:effectLst/>
                <a:latin typeface="+mn-lt"/>
                <a:ea typeface="+mn-ea"/>
                <a:cs typeface="+mn-cs"/>
              </a:rPr>
            </a:br>
            <a:r>
              <a:rPr lang="en-US" sz="1200" kern="1200" baseline="0" dirty="0">
                <a:solidFill>
                  <a:schemeClr val="tx1"/>
                </a:solidFill>
                <a:effectLst/>
                <a:latin typeface="+mn-lt"/>
                <a:ea typeface="+mn-ea"/>
                <a:cs typeface="+mn-cs"/>
              </a:rPr>
              <a:t>“</a:t>
            </a:r>
            <a:r>
              <a:rPr lang="en-US" sz="1200" kern="1200" dirty="0">
                <a:solidFill>
                  <a:schemeClr val="tx1"/>
                </a:solidFill>
                <a:effectLst/>
                <a:latin typeface="+mn-lt"/>
                <a:ea typeface="+mn-ea"/>
                <a:cs typeface="+mn-cs"/>
              </a:rPr>
              <a:t>By that time my child was very sick. I had visited all the hospitals but all in vain. My daughter’s head was very big. She could not even manage to balance</a:t>
            </a:r>
            <a:r>
              <a:rPr lang="en-US" sz="1200" kern="1200" baseline="0" dirty="0">
                <a:solidFill>
                  <a:schemeClr val="tx1"/>
                </a:solidFill>
                <a:effectLst/>
                <a:latin typeface="+mn-lt"/>
                <a:ea typeface="+mn-ea"/>
                <a:cs typeface="+mn-cs"/>
              </a:rPr>
              <a:t> and</a:t>
            </a:r>
            <a:r>
              <a:rPr lang="en-US" sz="1200" kern="1200" dirty="0">
                <a:solidFill>
                  <a:schemeClr val="tx1"/>
                </a:solidFill>
                <a:effectLst/>
                <a:latin typeface="+mn-lt"/>
                <a:ea typeface="+mn-ea"/>
                <a:cs typeface="+mn-cs"/>
              </a:rPr>
              <a:t> it was difficult to carry her. </a:t>
            </a:r>
          </a:p>
          <a:p>
            <a:pPr rtl="0" fontAlgn="base"/>
            <a:endParaRPr lang="en-US" sz="1200" kern="1200" dirty="0">
              <a:solidFill>
                <a:schemeClr val="tx1"/>
              </a:solidFill>
              <a:effectLst/>
              <a:latin typeface="+mn-lt"/>
              <a:ea typeface="+mn-ea"/>
              <a:cs typeface="+mn-cs"/>
            </a:endParaRPr>
          </a:p>
          <a:p>
            <a:pPr rtl="0" fontAlgn="base"/>
            <a:r>
              <a:rPr lang="en-US" sz="1200" kern="1200" dirty="0">
                <a:solidFill>
                  <a:schemeClr val="tx1"/>
                </a:solidFill>
                <a:effectLst/>
                <a:latin typeface="+mn-lt"/>
                <a:ea typeface="+mn-ea"/>
                <a:cs typeface="+mn-cs"/>
              </a:rPr>
              <a:t>My child was only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ever laying down. Her biggest problem was her head and also when she slept. She just slept on one side, so you had to change her sleeping position every now and then. Many cautioned me that my daughter would eventually die, but I had trust that my child would be ok. I love her very much.”</a:t>
            </a:r>
          </a:p>
          <a:p>
            <a:pPr rtl="0" fontAlgn="base"/>
            <a:endParaRPr lang="en-US" altLang="en-US" sz="1200" kern="1200" baseline="0" dirty="0">
              <a:solidFill>
                <a:schemeClr val="tx1"/>
              </a:solidFill>
              <a:effectLst/>
              <a:latin typeface="+mn-lt"/>
              <a:ea typeface="+mn-ea"/>
              <a:cs typeface="+mn-cs"/>
            </a:endParaRPr>
          </a:p>
          <a:p>
            <a:pPr rtl="0" fontAlgn="base"/>
            <a:r>
              <a:rPr lang="en-US" altLang="en-US" sz="1200" kern="1200" baseline="0" dirty="0" err="1">
                <a:solidFill>
                  <a:schemeClr val="tx1"/>
                </a:solidFill>
                <a:effectLst/>
                <a:latin typeface="+mn-lt"/>
                <a:ea typeface="+mn-ea"/>
                <a:cs typeface="+mn-cs"/>
              </a:rPr>
              <a:t>Malia</a:t>
            </a:r>
            <a:r>
              <a:rPr lang="en-US" altLang="en-US" sz="1200" kern="1200" baseline="0" dirty="0">
                <a:solidFill>
                  <a:schemeClr val="tx1"/>
                </a:solidFill>
                <a:effectLst/>
                <a:latin typeface="+mn-lt"/>
                <a:ea typeface="+mn-ea"/>
                <a:cs typeface="+mn-cs"/>
              </a:rPr>
              <a:t> also suffered bullying from other children who teased her about the size of her head. People in the community also rejected her because her head was too big.</a:t>
            </a:r>
          </a:p>
          <a:p>
            <a:pPr rtl="0" fontAlgn="base"/>
            <a:endParaRPr lang="en-US" altLang="en-US" sz="1200" kern="1200" baseline="0" dirty="0">
              <a:solidFill>
                <a:schemeClr val="tx1"/>
              </a:solidFill>
              <a:effectLst/>
              <a:latin typeface="+mn-lt"/>
              <a:ea typeface="+mn-ea"/>
              <a:cs typeface="+mn-cs"/>
            </a:endParaRPr>
          </a:p>
          <a:p>
            <a:pPr rtl="0" fontAlgn="base"/>
            <a:r>
              <a:rPr lang="en-US" altLang="en-US" sz="1200" kern="1200" baseline="0" dirty="0">
                <a:solidFill>
                  <a:schemeClr val="tx1"/>
                </a:solidFill>
                <a:effectLst/>
                <a:latin typeface="+mn-lt"/>
                <a:ea typeface="+mn-ea"/>
                <a:cs typeface="+mn-cs"/>
              </a:rPr>
              <a:t>Our partners at SEM were able to provide transportation to and from key medical appointments as well as support </a:t>
            </a:r>
            <a:r>
              <a:rPr lang="en-US" altLang="en-US" sz="1200" kern="1200" baseline="0" dirty="0" err="1">
                <a:solidFill>
                  <a:schemeClr val="tx1"/>
                </a:solidFill>
                <a:effectLst/>
                <a:latin typeface="+mn-lt"/>
                <a:ea typeface="+mn-ea"/>
                <a:cs typeface="+mn-cs"/>
              </a:rPr>
              <a:t>Malia</a:t>
            </a:r>
            <a:r>
              <a:rPr lang="en-US" altLang="en-US" sz="1200" kern="1200" baseline="0" dirty="0">
                <a:solidFill>
                  <a:schemeClr val="tx1"/>
                </a:solidFill>
                <a:effectLst/>
                <a:latin typeface="+mn-lt"/>
                <a:ea typeface="+mn-ea"/>
                <a:cs typeface="+mn-cs"/>
              </a:rPr>
              <a:t> and her family through doctor’s appointments, referrals and surgery. They also worked with </a:t>
            </a:r>
            <a:r>
              <a:rPr lang="en-US" altLang="en-US" sz="1200" kern="1200" baseline="0" dirty="0" err="1">
                <a:solidFill>
                  <a:schemeClr val="tx1"/>
                </a:solidFill>
                <a:effectLst/>
                <a:latin typeface="+mn-lt"/>
                <a:ea typeface="+mn-ea"/>
                <a:cs typeface="+mn-cs"/>
              </a:rPr>
              <a:t>Malia</a:t>
            </a:r>
            <a:r>
              <a:rPr lang="en-US" altLang="en-US" sz="1200" kern="1200" baseline="0" dirty="0">
                <a:solidFill>
                  <a:schemeClr val="tx1"/>
                </a:solidFill>
                <a:effectLst/>
                <a:latin typeface="+mn-lt"/>
                <a:ea typeface="+mn-ea"/>
                <a:cs typeface="+mn-cs"/>
              </a:rPr>
              <a:t> to build her strength, mobility and independence. Today, </a:t>
            </a:r>
            <a:r>
              <a:rPr lang="en-US" altLang="en-US" sz="1200" kern="1200" baseline="0" dirty="0" err="1">
                <a:solidFill>
                  <a:schemeClr val="tx1"/>
                </a:solidFill>
                <a:effectLst/>
                <a:latin typeface="+mn-lt"/>
                <a:ea typeface="+mn-ea"/>
                <a:cs typeface="+mn-cs"/>
              </a:rPr>
              <a:t>Malia</a:t>
            </a:r>
            <a:r>
              <a:rPr lang="en-US" altLang="en-US" sz="1200" kern="1200" baseline="0" dirty="0">
                <a:solidFill>
                  <a:schemeClr val="tx1"/>
                </a:solidFill>
                <a:effectLst/>
                <a:latin typeface="+mn-lt"/>
                <a:ea typeface="+mn-ea"/>
                <a:cs typeface="+mn-cs"/>
              </a:rPr>
              <a:t> </a:t>
            </a:r>
            <a:r>
              <a:rPr lang="en-GB" altLang="en-US" sz="1200" kern="1200" baseline="0" dirty="0">
                <a:solidFill>
                  <a:schemeClr val="tx1"/>
                </a:solidFill>
                <a:effectLst/>
                <a:latin typeface="+mn-lt"/>
                <a:ea typeface="+mn-ea"/>
                <a:cs typeface="+mn-cs"/>
              </a:rPr>
              <a:t>is able to walk by herself without any assistive device, assist her mother at home with household activities, play with her friends and go to school alone.</a:t>
            </a:r>
            <a:endParaRPr lang="en-US" altLang="en-US" sz="1200" kern="1200" baseline="0" dirty="0">
              <a:solidFill>
                <a:schemeClr val="tx1"/>
              </a:solidFill>
              <a:effectLst/>
              <a:latin typeface="+mn-lt"/>
              <a:ea typeface="+mn-ea"/>
              <a:cs typeface="+mn-cs"/>
            </a:endParaRPr>
          </a:p>
          <a:p>
            <a:pPr rtl="0" fontAlgn="base"/>
            <a:endParaRPr lang="en-US" altLang="en-US" sz="1200" kern="1200" baseline="0" dirty="0">
              <a:solidFill>
                <a:schemeClr val="tx1"/>
              </a:solidFill>
              <a:effectLst/>
              <a:latin typeface="+mn-lt"/>
              <a:ea typeface="+mn-ea"/>
              <a:cs typeface="+mn-cs"/>
            </a:endParaRPr>
          </a:p>
          <a:p>
            <a:pPr rtl="0" fontAlgn="base"/>
            <a:r>
              <a:rPr lang="en-US" altLang="en-US" sz="1200" kern="1200" baseline="0" dirty="0">
                <a:solidFill>
                  <a:schemeClr val="tx1"/>
                </a:solidFill>
                <a:effectLst/>
                <a:latin typeface="+mn-lt"/>
                <a:ea typeface="+mn-ea"/>
                <a:cs typeface="+mn-cs"/>
              </a:rPr>
              <a:t>Rina told us more about how much SEM’s support has meant to her family. She said,</a:t>
            </a:r>
          </a:p>
          <a:p>
            <a:pPr rtl="0" fontAlgn="base"/>
            <a:endParaRPr lang="en-US" altLang="en-US" sz="1200" kern="1200" baseline="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 am very grateful for them, and I want this work to continue helping those in need like my daughter. Thank you!!! Thank you!!! Thank you!!!! I could not imagine my daughter would be well. Whenever I meet SEM’s team, I imagine them as my family members because of the way they took care of us.</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 am very happy because my daughter is now a happy soul. She sings to visitors every time one arrives.”</a:t>
            </a:r>
            <a:endParaRPr lang="en-GB" altLang="en-US" sz="1200" baseline="0" dirty="0">
              <a:solidFill>
                <a:srgbClr val="3A5382"/>
              </a:solidFill>
              <a:latin typeface="Calibri" pitchFamily="34" charset="0"/>
              <a:cs typeface="Rubik" pitchFamily="2" charset="-79"/>
            </a:endParaRPr>
          </a:p>
        </p:txBody>
      </p:sp>
      <p:sp>
        <p:nvSpPr>
          <p:cNvPr id="3174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3965831-FA46-4B4D-8C2B-26F8EF6A3798}" type="slidenum">
              <a:rPr lang="en-GB" altLang="en-US" smtClean="0"/>
              <a:pPr/>
              <a:t>7</a:t>
            </a:fld>
            <a:endParaRPr lang="en-GB" altLang="en-US"/>
          </a:p>
        </p:txBody>
      </p:sp>
    </p:spTree>
    <p:extLst>
      <p:ext uri="{BB962C8B-B14F-4D97-AF65-F5344CB8AC3E}">
        <p14:creationId xmlns:p14="http://schemas.microsoft.com/office/powerpoint/2010/main" val="172808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200" i="1" kern="1200" dirty="0">
                <a:solidFill>
                  <a:schemeClr val="tx1"/>
                </a:solidFill>
                <a:effectLst/>
                <a:latin typeface="+mn-lt"/>
                <a:ea typeface="+mn-ea"/>
                <a:cs typeface="+mn-cs"/>
              </a:rPr>
              <a:t>After sharing the case studies with the class</a:t>
            </a:r>
            <a:r>
              <a:rPr lang="en-GB" sz="1200" i="1" kern="1200" baseline="0" dirty="0">
                <a:solidFill>
                  <a:schemeClr val="tx1"/>
                </a:solidFill>
                <a:effectLst/>
                <a:latin typeface="+mn-lt"/>
                <a:ea typeface="+mn-ea"/>
                <a:cs typeface="+mn-cs"/>
              </a:rPr>
              <a:t> </a:t>
            </a:r>
            <a:r>
              <a:rPr lang="en-GB" sz="1200" i="1" kern="1200" dirty="0">
                <a:solidFill>
                  <a:schemeClr val="tx1"/>
                </a:solidFill>
                <a:effectLst/>
                <a:latin typeface="+mn-lt"/>
                <a:ea typeface="+mn-ea"/>
                <a:cs typeface="+mn-cs"/>
              </a:rPr>
              <a:t>(c</a:t>
            </a:r>
            <a:r>
              <a:rPr lang="en-GB" sz="1200" i="1" kern="1200" baseline="0" dirty="0">
                <a:solidFill>
                  <a:schemeClr val="tx1"/>
                </a:solidFill>
                <a:effectLst/>
                <a:latin typeface="+mn-lt"/>
                <a:ea typeface="+mn-ea"/>
                <a:cs typeface="+mn-cs"/>
              </a:rPr>
              <a:t>opies </a:t>
            </a:r>
            <a:r>
              <a:rPr lang="en-GB" sz="1200" i="1" kern="1200" dirty="0">
                <a:solidFill>
                  <a:schemeClr val="tx1"/>
                </a:solidFill>
                <a:effectLst/>
                <a:latin typeface="+mn-lt"/>
                <a:ea typeface="+mn-ea"/>
                <a:cs typeface="+mn-cs"/>
              </a:rPr>
              <a:t>found in ‘Supporting Materials’ pdf), discuss the following questions: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What stood out to you from </a:t>
            </a:r>
            <a:r>
              <a:rPr lang="en-GB" sz="1200" kern="1200" dirty="0" err="1">
                <a:solidFill>
                  <a:schemeClr val="tx1"/>
                </a:solidFill>
                <a:effectLst/>
                <a:latin typeface="+mn-lt"/>
                <a:ea typeface="+mn-ea"/>
                <a:cs typeface="+mn-cs"/>
              </a:rPr>
              <a:t>Malia’s</a:t>
            </a:r>
            <a:r>
              <a:rPr lang="en-GB" sz="1200" kern="1200" dirty="0">
                <a:solidFill>
                  <a:schemeClr val="tx1"/>
                </a:solidFill>
                <a:effectLst/>
                <a:latin typeface="+mn-lt"/>
                <a:ea typeface="+mn-ea"/>
                <a:cs typeface="+mn-cs"/>
              </a:rPr>
              <a:t> or Gift’s story?</a:t>
            </a:r>
          </a:p>
          <a:p>
            <a:r>
              <a:rPr lang="en-GB" sz="1200" kern="1200" dirty="0">
                <a:solidFill>
                  <a:schemeClr val="tx1"/>
                </a:solidFill>
                <a:effectLst/>
                <a:latin typeface="+mn-lt"/>
                <a:ea typeface="+mn-ea"/>
                <a:cs typeface="+mn-cs"/>
              </a:rPr>
              <a:t>What do their stories reveal</a:t>
            </a:r>
            <a:r>
              <a:rPr lang="en-GB" sz="1200" kern="1200" baseline="0" dirty="0">
                <a:solidFill>
                  <a:schemeClr val="tx1"/>
                </a:solidFill>
                <a:effectLst/>
                <a:latin typeface="+mn-lt"/>
                <a:ea typeface="+mn-ea"/>
                <a:cs typeface="+mn-cs"/>
              </a:rPr>
              <a:t> about how disabled people are treated today</a:t>
            </a:r>
            <a:r>
              <a:rPr lang="en-GB" sz="1200" kern="1200" dirty="0">
                <a:solidFill>
                  <a:schemeClr val="tx1"/>
                </a:solidFill>
                <a:effectLst/>
                <a:latin typeface="+mn-lt"/>
                <a:ea typeface="+mn-ea"/>
                <a:cs typeface="+mn-cs"/>
              </a:rPr>
              <a:t>?</a:t>
            </a:r>
          </a:p>
          <a:p>
            <a:r>
              <a:rPr lang="en-GB" altLang="en-US" sz="1200" kern="1200" baseline="0" dirty="0">
                <a:solidFill>
                  <a:schemeClr val="tx1"/>
                </a:solidFill>
                <a:effectLst/>
                <a:latin typeface="+mn-lt"/>
                <a:ea typeface="+mn-ea"/>
                <a:cs typeface="+mn-cs"/>
              </a:rPr>
              <a:t>Evaluate SCIAF &amp; SEM’s response.</a:t>
            </a:r>
          </a:p>
          <a:p>
            <a:endParaRPr lang="en-GB" altLang="en-US" sz="1200" kern="1200" baseline="0" dirty="0">
              <a:solidFill>
                <a:schemeClr val="tx1"/>
              </a:solidFill>
              <a:effectLst/>
              <a:latin typeface="+mn-lt"/>
              <a:ea typeface="+mn-ea"/>
              <a:cs typeface="+mn-cs"/>
            </a:endParaRPr>
          </a:p>
          <a:p>
            <a:r>
              <a:rPr lang="en-GB" altLang="en-US" sz="1200" i="1" kern="1200" baseline="0" dirty="0">
                <a:solidFill>
                  <a:schemeClr val="tx1"/>
                </a:solidFill>
                <a:effectLst/>
                <a:latin typeface="+mn-lt"/>
                <a:ea typeface="+mn-ea"/>
                <a:cs typeface="+mn-cs"/>
              </a:rPr>
              <a:t>We recommend closing your lesson in prayer by using the WEE BOX reflection video shared on </a:t>
            </a:r>
            <a:r>
              <a:rPr lang="en-GB" altLang="en-US" sz="1200" i="1" kern="1200" baseline="0">
                <a:solidFill>
                  <a:schemeClr val="tx1"/>
                </a:solidFill>
                <a:effectLst/>
                <a:latin typeface="+mn-lt"/>
                <a:ea typeface="+mn-ea"/>
                <a:cs typeface="+mn-cs"/>
              </a:rPr>
              <a:t>the next </a:t>
            </a:r>
            <a:r>
              <a:rPr lang="en-GB" altLang="en-US" sz="1200" i="1" kern="1200" baseline="0" dirty="0">
                <a:solidFill>
                  <a:schemeClr val="tx1"/>
                </a:solidFill>
                <a:effectLst/>
                <a:latin typeface="+mn-lt"/>
                <a:ea typeface="+mn-ea"/>
                <a:cs typeface="+mn-cs"/>
              </a:rPr>
              <a:t>slide.</a:t>
            </a:r>
            <a:endParaRPr lang="en-GB" altLang="en-US" sz="1200" i="1" baseline="0" dirty="0">
              <a:solidFill>
                <a:srgbClr val="3A5382"/>
              </a:solidFill>
              <a:latin typeface="Calibri" pitchFamily="34" charset="0"/>
              <a:cs typeface="Rubik" pitchFamily="2" charset="-79"/>
            </a:endParaRPr>
          </a:p>
        </p:txBody>
      </p:sp>
      <p:sp>
        <p:nvSpPr>
          <p:cNvPr id="3174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3965831-FA46-4B4D-8C2B-26F8EF6A3798}" type="slidenum">
              <a:rPr lang="en-GB" altLang="en-US" smtClean="0"/>
              <a:pPr/>
              <a:t>8</a:t>
            </a:fld>
            <a:endParaRPr lang="en-GB" altLang="en-US"/>
          </a:p>
        </p:txBody>
      </p:sp>
    </p:spTree>
    <p:extLst>
      <p:ext uri="{BB962C8B-B14F-4D97-AF65-F5344CB8AC3E}">
        <p14:creationId xmlns:p14="http://schemas.microsoft.com/office/powerpoint/2010/main" val="3318641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3994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13C5F43-E5E9-485D-A44C-3861D5B2FD38}" type="slidenum">
              <a:rPr kumimoji="0" lang="en-GB" altLang="en-US" sz="1200" b="0" i="0" u="none" strike="noStrike" kern="1200" cap="none" spc="0" normalizeH="0" baseline="0" noProof="0" smtClean="0">
                <a:ln>
                  <a:noFill/>
                </a:ln>
                <a:solidFill>
                  <a:srgbClr val="000000"/>
                </a:solidFill>
                <a:effectLst/>
                <a:uLnTx/>
                <a:uFillTx/>
                <a:latin typeface="Arial"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GB" altLang="en-US" sz="1200" b="0" i="0" u="none" strike="noStrike" kern="1200" cap="none" spc="0" normalizeH="0" baseline="0" noProof="0">
              <a:ln>
                <a:noFill/>
              </a:ln>
              <a:solidFill>
                <a:srgbClr val="000000"/>
              </a:solidFill>
              <a:effectLst/>
              <a:uLnTx/>
              <a:uFillTx/>
              <a:latin typeface="Arial" charset="0"/>
              <a:ea typeface="+mn-ea"/>
              <a:cs typeface="Arial" charset="0"/>
            </a:endParaRPr>
          </a:p>
        </p:txBody>
      </p:sp>
    </p:spTree>
    <p:extLst>
      <p:ext uri="{BB962C8B-B14F-4D97-AF65-F5344CB8AC3E}">
        <p14:creationId xmlns:p14="http://schemas.microsoft.com/office/powerpoint/2010/main" val="16189641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E564DBAA-2841-41C7-AEB1-096E42200634}" type="datetimeFigureOut">
              <a:rPr lang="en-GB" smtClean="0"/>
              <a:t>13/01/2021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57B045-01A5-4B86-9D5E-95B9EF5C98C3}" type="slidenum">
              <a:rPr lang="en-GB" smtClean="0"/>
              <a:t>‹#›</a:t>
            </a:fld>
            <a:endParaRPr lang="en-GB"/>
          </a:p>
        </p:txBody>
      </p:sp>
    </p:spTree>
    <p:extLst>
      <p:ext uri="{BB962C8B-B14F-4D97-AF65-F5344CB8AC3E}">
        <p14:creationId xmlns:p14="http://schemas.microsoft.com/office/powerpoint/2010/main" val="3963290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E564DBAA-2841-41C7-AEB1-096E42200634}" type="datetimeFigureOut">
              <a:rPr lang="en-GB" smtClean="0"/>
              <a:t>13/01/2021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57B045-01A5-4B86-9D5E-95B9EF5C98C3}" type="slidenum">
              <a:rPr lang="en-GB" smtClean="0"/>
              <a:t>‹#›</a:t>
            </a:fld>
            <a:endParaRPr lang="en-GB"/>
          </a:p>
        </p:txBody>
      </p:sp>
    </p:spTree>
    <p:extLst>
      <p:ext uri="{BB962C8B-B14F-4D97-AF65-F5344CB8AC3E}">
        <p14:creationId xmlns:p14="http://schemas.microsoft.com/office/powerpoint/2010/main" val="7624846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E564DBAA-2841-41C7-AEB1-096E42200634}" type="datetimeFigureOut">
              <a:rPr lang="en-GB" smtClean="0"/>
              <a:t>13/01/2021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57B045-01A5-4B86-9D5E-95B9EF5C98C3}" type="slidenum">
              <a:rPr lang="en-GB" smtClean="0"/>
              <a:t>‹#›</a:t>
            </a:fld>
            <a:endParaRPr lang="en-GB"/>
          </a:p>
        </p:txBody>
      </p:sp>
    </p:spTree>
    <p:extLst>
      <p:ext uri="{BB962C8B-B14F-4D97-AF65-F5344CB8AC3E}">
        <p14:creationId xmlns:p14="http://schemas.microsoft.com/office/powerpoint/2010/main" val="1264524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C6ECD04-4BF8-4532-BEA0-0351D2A56D96}" type="datetimeFigureOut">
              <a:rPr lang="en-GB" smtClean="0"/>
              <a:t>13/01/2021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42364808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C6ECD04-4BF8-4532-BEA0-0351D2A56D96}" type="datetimeFigureOut">
              <a:rPr lang="en-GB" smtClean="0"/>
              <a:t>13/01/2021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37316443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C6ECD04-4BF8-4532-BEA0-0351D2A56D96}" type="datetimeFigureOut">
              <a:rPr lang="en-GB" smtClean="0"/>
              <a:t>13/01/2021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6006266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C6ECD04-4BF8-4532-BEA0-0351D2A56D96}" type="datetimeFigureOut">
              <a:rPr lang="en-GB" smtClean="0"/>
              <a:t>13/01/2021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605573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C6ECD04-4BF8-4532-BEA0-0351D2A56D96}" type="datetimeFigureOut">
              <a:rPr lang="en-GB" smtClean="0"/>
              <a:t>13/01/2021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10293924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C6ECD04-4BF8-4532-BEA0-0351D2A56D96}" type="datetimeFigureOut">
              <a:rPr lang="en-GB" smtClean="0"/>
              <a:t>13/01/2021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21478288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6ECD04-4BF8-4532-BEA0-0351D2A56D96}" type="datetimeFigureOut">
              <a:rPr lang="en-GB" smtClean="0"/>
              <a:t>13/01/2021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14033097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C6ECD04-4BF8-4532-BEA0-0351D2A56D96}" type="datetimeFigureOut">
              <a:rPr lang="en-GB" smtClean="0"/>
              <a:t>13/01/2021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1163568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E564DBAA-2841-41C7-AEB1-096E42200634}" type="datetimeFigureOut">
              <a:rPr lang="en-GB" smtClean="0"/>
              <a:t>13/01/2021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57B045-01A5-4B86-9D5E-95B9EF5C98C3}" type="slidenum">
              <a:rPr lang="en-GB" smtClean="0"/>
              <a:t>‹#›</a:t>
            </a:fld>
            <a:endParaRPr lang="en-GB"/>
          </a:p>
        </p:txBody>
      </p:sp>
    </p:spTree>
    <p:extLst>
      <p:ext uri="{BB962C8B-B14F-4D97-AF65-F5344CB8AC3E}">
        <p14:creationId xmlns:p14="http://schemas.microsoft.com/office/powerpoint/2010/main" val="11132432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C6ECD04-4BF8-4532-BEA0-0351D2A56D96}" type="datetimeFigureOut">
              <a:rPr lang="en-GB" smtClean="0"/>
              <a:t>13/01/2021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39239111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C6ECD04-4BF8-4532-BEA0-0351D2A56D96}" type="datetimeFigureOut">
              <a:rPr lang="en-GB" smtClean="0"/>
              <a:t>13/01/2021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30324969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C6ECD04-4BF8-4532-BEA0-0351D2A56D96}" type="datetimeFigureOut">
              <a:rPr lang="en-GB" smtClean="0"/>
              <a:t>13/01/2021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5971902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DE55E16-AC19-42C5-B98B-1627949D43C0}" type="slidenum">
              <a:rPr lang="en-GB" altLang="en-US"/>
              <a:pPr>
                <a:defRPr/>
              </a:pPr>
              <a:t>‹#›</a:t>
            </a:fld>
            <a:endParaRPr lang="en-GB" altLang="en-US"/>
          </a:p>
        </p:txBody>
      </p:sp>
    </p:spTree>
    <p:extLst>
      <p:ext uri="{BB962C8B-B14F-4D97-AF65-F5344CB8AC3E}">
        <p14:creationId xmlns:p14="http://schemas.microsoft.com/office/powerpoint/2010/main" val="2713491136"/>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97A93C67-1448-4838-AD37-8A0C9D481B9E}" type="slidenum">
              <a:rPr lang="en-GB" altLang="en-US"/>
              <a:pPr>
                <a:defRPr/>
              </a:pPr>
              <a:t>‹#›</a:t>
            </a:fld>
            <a:endParaRPr lang="en-GB" altLang="en-US"/>
          </a:p>
        </p:txBody>
      </p:sp>
    </p:spTree>
    <p:extLst>
      <p:ext uri="{BB962C8B-B14F-4D97-AF65-F5344CB8AC3E}">
        <p14:creationId xmlns:p14="http://schemas.microsoft.com/office/powerpoint/2010/main" val="3082327847"/>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191E12D-5E0A-4FD5-97B3-73115456E468}" type="slidenum">
              <a:rPr lang="en-GB" altLang="en-US"/>
              <a:pPr>
                <a:defRPr/>
              </a:pPr>
              <a:t>‹#›</a:t>
            </a:fld>
            <a:endParaRPr lang="en-GB" altLang="en-US"/>
          </a:p>
        </p:txBody>
      </p:sp>
    </p:spTree>
    <p:extLst>
      <p:ext uri="{BB962C8B-B14F-4D97-AF65-F5344CB8AC3E}">
        <p14:creationId xmlns:p14="http://schemas.microsoft.com/office/powerpoint/2010/main" val="2174677983"/>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B7136759-68A1-41F3-9565-1436494F7E2F}" type="slidenum">
              <a:rPr lang="en-GB" altLang="en-US"/>
              <a:pPr>
                <a:defRPr/>
              </a:pPr>
              <a:t>‹#›</a:t>
            </a:fld>
            <a:endParaRPr lang="en-GB" altLang="en-US"/>
          </a:p>
        </p:txBody>
      </p:sp>
    </p:spTree>
    <p:extLst>
      <p:ext uri="{BB962C8B-B14F-4D97-AF65-F5344CB8AC3E}">
        <p14:creationId xmlns:p14="http://schemas.microsoft.com/office/powerpoint/2010/main" val="2803590169"/>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92BE80F3-DD6C-4C4B-B293-031DA6F1772A}" type="slidenum">
              <a:rPr lang="en-GB" altLang="en-US"/>
              <a:pPr>
                <a:defRPr/>
              </a:pPr>
              <a:t>‹#›</a:t>
            </a:fld>
            <a:endParaRPr lang="en-GB" altLang="en-US"/>
          </a:p>
        </p:txBody>
      </p:sp>
    </p:spTree>
    <p:extLst>
      <p:ext uri="{BB962C8B-B14F-4D97-AF65-F5344CB8AC3E}">
        <p14:creationId xmlns:p14="http://schemas.microsoft.com/office/powerpoint/2010/main" val="455748245"/>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DF2F745B-4D1A-4438-A3ED-E241475761FE}" type="slidenum">
              <a:rPr lang="en-GB" altLang="en-US"/>
              <a:pPr>
                <a:defRPr/>
              </a:pPr>
              <a:t>‹#›</a:t>
            </a:fld>
            <a:endParaRPr lang="en-GB" altLang="en-US"/>
          </a:p>
        </p:txBody>
      </p:sp>
    </p:spTree>
    <p:extLst>
      <p:ext uri="{BB962C8B-B14F-4D97-AF65-F5344CB8AC3E}">
        <p14:creationId xmlns:p14="http://schemas.microsoft.com/office/powerpoint/2010/main" val="964107765"/>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21D30196-1191-4C6E-A270-09262F62C4EB}" type="slidenum">
              <a:rPr lang="en-GB" altLang="en-US"/>
              <a:pPr>
                <a:defRPr/>
              </a:pPr>
              <a:t>‹#›</a:t>
            </a:fld>
            <a:endParaRPr lang="en-GB" altLang="en-US"/>
          </a:p>
        </p:txBody>
      </p:sp>
    </p:spTree>
    <p:extLst>
      <p:ext uri="{BB962C8B-B14F-4D97-AF65-F5344CB8AC3E}">
        <p14:creationId xmlns:p14="http://schemas.microsoft.com/office/powerpoint/2010/main" val="28302976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GB"/>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564DBAA-2841-41C7-AEB1-096E42200634}" type="datetimeFigureOut">
              <a:rPr lang="en-GB" smtClean="0"/>
              <a:t>13/01/2021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57B045-01A5-4B86-9D5E-95B9EF5C98C3}" type="slidenum">
              <a:rPr lang="en-GB" smtClean="0"/>
              <a:t>‹#›</a:t>
            </a:fld>
            <a:endParaRPr lang="en-GB"/>
          </a:p>
        </p:txBody>
      </p:sp>
    </p:spTree>
    <p:extLst>
      <p:ext uri="{BB962C8B-B14F-4D97-AF65-F5344CB8AC3E}">
        <p14:creationId xmlns:p14="http://schemas.microsoft.com/office/powerpoint/2010/main" val="12471253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5303A9D4-7ECF-446E-BADD-7B99EE19645F}" type="slidenum">
              <a:rPr lang="en-GB" altLang="en-US"/>
              <a:pPr>
                <a:defRPr/>
              </a:pPr>
              <a:t>‹#›</a:t>
            </a:fld>
            <a:endParaRPr lang="en-GB" altLang="en-US"/>
          </a:p>
        </p:txBody>
      </p:sp>
    </p:spTree>
    <p:extLst>
      <p:ext uri="{BB962C8B-B14F-4D97-AF65-F5344CB8AC3E}">
        <p14:creationId xmlns:p14="http://schemas.microsoft.com/office/powerpoint/2010/main" val="3848050145"/>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827571D-0259-43AB-9BE9-797BC4A36930}" type="slidenum">
              <a:rPr lang="en-GB" altLang="en-US"/>
              <a:pPr>
                <a:defRPr/>
              </a:pPr>
              <a:t>‹#›</a:t>
            </a:fld>
            <a:endParaRPr lang="en-GB" altLang="en-US"/>
          </a:p>
        </p:txBody>
      </p:sp>
    </p:spTree>
    <p:extLst>
      <p:ext uri="{BB962C8B-B14F-4D97-AF65-F5344CB8AC3E}">
        <p14:creationId xmlns:p14="http://schemas.microsoft.com/office/powerpoint/2010/main" val="4127024908"/>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CE3322F-56ED-4733-AD9C-A07E686EE920}" type="slidenum">
              <a:rPr lang="en-GB" altLang="en-US"/>
              <a:pPr>
                <a:defRPr/>
              </a:pPr>
              <a:t>‹#›</a:t>
            </a:fld>
            <a:endParaRPr lang="en-GB" altLang="en-US"/>
          </a:p>
        </p:txBody>
      </p:sp>
    </p:spTree>
    <p:extLst>
      <p:ext uri="{BB962C8B-B14F-4D97-AF65-F5344CB8AC3E}">
        <p14:creationId xmlns:p14="http://schemas.microsoft.com/office/powerpoint/2010/main" val="128667965"/>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261C0BE-0D14-41C9-9F31-97E29D24CDDA}" type="slidenum">
              <a:rPr lang="en-GB" altLang="en-US"/>
              <a:pPr>
                <a:defRPr/>
              </a:pPr>
              <a:t>‹#›</a:t>
            </a:fld>
            <a:endParaRPr lang="en-GB" altLang="en-US"/>
          </a:p>
        </p:txBody>
      </p:sp>
    </p:spTree>
    <p:extLst>
      <p:ext uri="{BB962C8B-B14F-4D97-AF65-F5344CB8AC3E}">
        <p14:creationId xmlns:p14="http://schemas.microsoft.com/office/powerpoint/2010/main" val="172877518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E564DBAA-2841-41C7-AEB1-096E42200634}" type="datetimeFigureOut">
              <a:rPr lang="en-GB" smtClean="0"/>
              <a:t>13/01/2021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957B045-01A5-4B86-9D5E-95B9EF5C98C3}" type="slidenum">
              <a:rPr lang="en-GB" smtClean="0"/>
              <a:t>‹#›</a:t>
            </a:fld>
            <a:endParaRPr lang="en-GB"/>
          </a:p>
        </p:txBody>
      </p:sp>
    </p:spTree>
    <p:extLst>
      <p:ext uri="{BB962C8B-B14F-4D97-AF65-F5344CB8AC3E}">
        <p14:creationId xmlns:p14="http://schemas.microsoft.com/office/powerpoint/2010/main" val="17322634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E564DBAA-2841-41C7-AEB1-096E42200634}" type="datetimeFigureOut">
              <a:rPr lang="en-GB" smtClean="0"/>
              <a:t>13/01/2021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957B045-01A5-4B86-9D5E-95B9EF5C98C3}" type="slidenum">
              <a:rPr lang="en-GB" smtClean="0"/>
              <a:t>‹#›</a:t>
            </a:fld>
            <a:endParaRPr lang="en-GB"/>
          </a:p>
        </p:txBody>
      </p:sp>
    </p:spTree>
    <p:extLst>
      <p:ext uri="{BB962C8B-B14F-4D97-AF65-F5344CB8AC3E}">
        <p14:creationId xmlns:p14="http://schemas.microsoft.com/office/powerpoint/2010/main" val="2008850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E564DBAA-2841-41C7-AEB1-096E42200634}" type="datetimeFigureOut">
              <a:rPr lang="en-GB" smtClean="0"/>
              <a:t>13/01/2021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957B045-01A5-4B86-9D5E-95B9EF5C98C3}" type="slidenum">
              <a:rPr lang="en-GB" smtClean="0"/>
              <a:t>‹#›</a:t>
            </a:fld>
            <a:endParaRPr lang="en-GB"/>
          </a:p>
        </p:txBody>
      </p:sp>
    </p:spTree>
    <p:extLst>
      <p:ext uri="{BB962C8B-B14F-4D97-AF65-F5344CB8AC3E}">
        <p14:creationId xmlns:p14="http://schemas.microsoft.com/office/powerpoint/2010/main" val="1363794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64DBAA-2841-41C7-AEB1-096E42200634}" type="datetimeFigureOut">
              <a:rPr lang="en-GB" smtClean="0"/>
              <a:t>13/01/2021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957B045-01A5-4B86-9D5E-95B9EF5C98C3}" type="slidenum">
              <a:rPr lang="en-GB" smtClean="0"/>
              <a:t>‹#›</a:t>
            </a:fld>
            <a:endParaRPr lang="en-GB"/>
          </a:p>
        </p:txBody>
      </p:sp>
    </p:spTree>
    <p:extLst>
      <p:ext uri="{BB962C8B-B14F-4D97-AF65-F5344CB8AC3E}">
        <p14:creationId xmlns:p14="http://schemas.microsoft.com/office/powerpoint/2010/main" val="2905974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E564DBAA-2841-41C7-AEB1-096E42200634}" type="datetimeFigureOut">
              <a:rPr lang="en-GB" smtClean="0"/>
              <a:t>13/01/2021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957B045-01A5-4B86-9D5E-95B9EF5C98C3}" type="slidenum">
              <a:rPr lang="en-GB" smtClean="0"/>
              <a:t>‹#›</a:t>
            </a:fld>
            <a:endParaRPr lang="en-GB"/>
          </a:p>
        </p:txBody>
      </p:sp>
    </p:spTree>
    <p:extLst>
      <p:ext uri="{BB962C8B-B14F-4D97-AF65-F5344CB8AC3E}">
        <p14:creationId xmlns:p14="http://schemas.microsoft.com/office/powerpoint/2010/main" val="2661537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E564DBAA-2841-41C7-AEB1-096E42200634}" type="datetimeFigureOut">
              <a:rPr lang="en-GB" smtClean="0"/>
              <a:t>13/01/2021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957B045-01A5-4B86-9D5E-95B9EF5C98C3}" type="slidenum">
              <a:rPr lang="en-GB" smtClean="0"/>
              <a:t>‹#›</a:t>
            </a:fld>
            <a:endParaRPr lang="en-GB"/>
          </a:p>
        </p:txBody>
      </p:sp>
    </p:spTree>
    <p:extLst>
      <p:ext uri="{BB962C8B-B14F-4D97-AF65-F5344CB8AC3E}">
        <p14:creationId xmlns:p14="http://schemas.microsoft.com/office/powerpoint/2010/main" val="38214700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E564DBAA-2841-41C7-AEB1-096E42200634}" type="datetimeFigureOut">
              <a:rPr lang="en-GB" smtClean="0"/>
              <a:t>13/01/2021</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957B045-01A5-4B86-9D5E-95B9EF5C98C3}" type="slidenum">
              <a:rPr lang="en-GB" smtClean="0"/>
              <a:t>‹#›</a:t>
            </a:fld>
            <a:endParaRPr lang="en-GB"/>
          </a:p>
        </p:txBody>
      </p:sp>
    </p:spTree>
    <p:extLst>
      <p:ext uri="{BB962C8B-B14F-4D97-AF65-F5344CB8AC3E}">
        <p14:creationId xmlns:p14="http://schemas.microsoft.com/office/powerpoint/2010/main" val="2675034729"/>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6ECD04-4BF8-4532-BEA0-0351D2A56D96}" type="datetimeFigureOut">
              <a:rPr lang="en-GB" smtClean="0"/>
              <a:t>13/01/2021</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B90C3E-175A-4A26-A950-145949056ABA}" type="slidenum">
              <a:rPr lang="en-GB" smtClean="0"/>
              <a:t>‹#›</a:t>
            </a:fld>
            <a:endParaRPr lang="en-GB"/>
          </a:p>
        </p:txBody>
      </p:sp>
    </p:spTree>
    <p:extLst>
      <p:ext uri="{BB962C8B-B14F-4D97-AF65-F5344CB8AC3E}">
        <p14:creationId xmlns:p14="http://schemas.microsoft.com/office/powerpoint/2010/main" val="140865224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cs typeface="Arial" charset="0"/>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Arial" charset="0"/>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9FF799A2-B8C3-4C6B-9561-4E78D76397F8}" type="slidenum">
              <a:rPr lang="en-GB" altLang="en-US"/>
              <a:pPr>
                <a:defRPr/>
              </a:pPr>
              <a:t>‹#›</a:t>
            </a:fld>
            <a:endParaRPr lang="en-GB" altLang="en-US"/>
          </a:p>
        </p:txBody>
      </p:sp>
    </p:spTree>
    <p:extLst>
      <p:ext uri="{BB962C8B-B14F-4D97-AF65-F5344CB8AC3E}">
        <p14:creationId xmlns:p14="http://schemas.microsoft.com/office/powerpoint/2010/main" val="394608285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8.xml"/><Relationship Id="rId5" Type="http://schemas.openxmlformats.org/officeDocument/2006/relationships/image" Target="../media/image14.png"/><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Picture 4">
            <a:extLst>
              <a:ext uri="{FF2B5EF4-FFF2-40B4-BE49-F238E27FC236}">
                <a16:creationId xmlns:a16="http://schemas.microsoft.com/office/drawing/2014/main" id="{E4DE31BB-6871-4914-BFEF-7A318BAF9A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09142" y="257900"/>
            <a:ext cx="2434858" cy="840559"/>
          </a:xfrm>
          <a:prstGeom prst="rect">
            <a:avLst/>
          </a:prstGeom>
        </p:spPr>
      </p:pic>
      <p:grpSp>
        <p:nvGrpSpPr>
          <p:cNvPr id="16" name="Group 6">
            <a:extLst>
              <a:ext uri="{FF2B5EF4-FFF2-40B4-BE49-F238E27FC236}">
                <a16:creationId xmlns:a16="http://schemas.microsoft.com/office/drawing/2014/main" id="{83D26322-D627-4866-95F8-289D25E2A78A}"/>
              </a:ext>
            </a:extLst>
          </p:cNvPr>
          <p:cNvGrpSpPr>
            <a:grpSpLocks/>
          </p:cNvGrpSpPr>
          <p:nvPr/>
        </p:nvGrpSpPr>
        <p:grpSpPr bwMode="auto">
          <a:xfrm>
            <a:off x="5182379" y="4124352"/>
            <a:ext cx="3850785" cy="1528302"/>
            <a:chOff x="358832" y="4920208"/>
            <a:chExt cx="3065874" cy="1225276"/>
          </a:xfrm>
        </p:grpSpPr>
        <p:sp>
          <p:nvSpPr>
            <p:cNvPr id="17" name="Snip Single Corner Rectangle 3">
              <a:extLst>
                <a:ext uri="{FF2B5EF4-FFF2-40B4-BE49-F238E27FC236}">
                  <a16:creationId xmlns:a16="http://schemas.microsoft.com/office/drawing/2014/main" id="{BCD6619F-B309-48DF-8B53-9264935422A2}"/>
                </a:ext>
              </a:extLst>
            </p:cNvPr>
            <p:cNvSpPr/>
            <p:nvPr/>
          </p:nvSpPr>
          <p:spPr>
            <a:xfrm rot="10800000" flipH="1">
              <a:off x="358832" y="4920208"/>
              <a:ext cx="3065874" cy="1225276"/>
            </a:xfrm>
            <a:prstGeom prst="snip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4">
              <a:extLst>
                <a:ext uri="{FF2B5EF4-FFF2-40B4-BE49-F238E27FC236}">
                  <a16:creationId xmlns:a16="http://schemas.microsoft.com/office/drawing/2014/main" id="{05E91474-B0AC-46E9-ABD4-10B274248211}"/>
                </a:ext>
              </a:extLst>
            </p:cNvPr>
            <p:cNvSpPr>
              <a:spLocks noChangeArrowheads="1"/>
            </p:cNvSpPr>
            <p:nvPr/>
          </p:nvSpPr>
          <p:spPr bwMode="auto">
            <a:xfrm>
              <a:off x="460898" y="4920208"/>
              <a:ext cx="2476201" cy="16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GB" altLang="en-US" sz="1000" b="0" i="0" u="none" strike="noStrike" kern="1200" cap="none" spc="0" normalizeH="0" baseline="0" noProof="0" dirty="0">
                <a:ln>
                  <a:noFill/>
                </a:ln>
                <a:solidFill>
                  <a:prstClr val="black"/>
                </a:solidFill>
                <a:effectLst/>
                <a:uLnTx/>
                <a:uFillTx/>
                <a:latin typeface="Calibri" pitchFamily="34" charset="0"/>
                <a:ea typeface="+mn-ea"/>
                <a:cs typeface="Rubik" pitchFamily="2" charset="-79"/>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en-US" sz="2000" b="0" i="0" u="none" strike="noStrike" kern="1200" cap="none" spc="0" normalizeH="0" baseline="0" noProof="0" dirty="0">
                  <a:ln>
                    <a:noFill/>
                  </a:ln>
                  <a:solidFill>
                    <a:srgbClr val="00BBDC"/>
                  </a:solidFill>
                  <a:effectLst/>
                  <a:uLnTx/>
                  <a:uFillTx/>
                  <a:latin typeface="Calibri" pitchFamily="34" charset="0"/>
                  <a:ea typeface="+mn-ea"/>
                  <a:cs typeface="Rubik" pitchFamily="2" charset="-79"/>
                </a:rPr>
                <a:t>WEE BOX BIG CHANGE 2021</a:t>
              </a:r>
            </a:p>
          </p:txBody>
        </p:sp>
        <p:cxnSp>
          <p:nvCxnSpPr>
            <p:cNvPr id="19" name="Straight Connector 18">
              <a:extLst>
                <a:ext uri="{FF2B5EF4-FFF2-40B4-BE49-F238E27FC236}">
                  <a16:creationId xmlns:a16="http://schemas.microsoft.com/office/drawing/2014/main" id="{2865923A-556A-4811-BA34-E5223BD30AB4}"/>
                </a:ext>
              </a:extLst>
            </p:cNvPr>
            <p:cNvCxnSpPr/>
            <p:nvPr/>
          </p:nvCxnSpPr>
          <p:spPr>
            <a:xfrm>
              <a:off x="450644" y="5428782"/>
              <a:ext cx="2974062"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5310575" y="4932218"/>
            <a:ext cx="3487061" cy="523220"/>
          </a:xfrm>
          <a:prstGeom prst="rect">
            <a:avLst/>
          </a:prstGeom>
          <a:noFill/>
        </p:spPr>
        <p:txBody>
          <a:bodyPr wrap="square" rtlCol="0">
            <a:spAutoFit/>
          </a:bodyPr>
          <a:lstStyle/>
          <a:p>
            <a:r>
              <a:rPr lang="en-GB" sz="2800" dirty="0" smtClean="0">
                <a:solidFill>
                  <a:srgbClr val="00B0F0"/>
                </a:solidFill>
              </a:rPr>
              <a:t>Encountering Jesus</a:t>
            </a:r>
            <a:endParaRPr lang="en-GB" sz="2800" dirty="0">
              <a:solidFill>
                <a:srgbClr val="00B0F0"/>
              </a:solidFill>
            </a:endParaRPr>
          </a:p>
        </p:txBody>
      </p:sp>
    </p:spTree>
    <p:extLst>
      <p:ext uri="{BB962C8B-B14F-4D97-AF65-F5344CB8AC3E}">
        <p14:creationId xmlns:p14="http://schemas.microsoft.com/office/powerpoint/2010/main" val="3920471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4"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249239" y="4491588"/>
            <a:ext cx="8664574" cy="181588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3A5382"/>
                </a:solidFill>
                <a:effectLst/>
                <a:uLnTx/>
                <a:uFillTx/>
                <a:latin typeface="Rubik" panose="00000500000000000000" pitchFamily="2" charset="-79"/>
                <a:ea typeface="+mn-ea"/>
                <a:cs typeface="Rubik" panose="00000500000000000000" pitchFamily="2" charset="-79"/>
              </a:rPr>
              <a:t>Your £1 = £2. Your donation will make twice the difference. From the 12 February till 11 May, all public donations to our WEE BOX, BIG CHANGE appeal will be doubled by the UK government.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dirty="0">
              <a:ln>
                <a:noFill/>
              </a:ln>
              <a:solidFill>
                <a:srgbClr val="3A5382"/>
              </a:solidFill>
              <a:effectLst/>
              <a:uLnTx/>
              <a:uFillTx/>
              <a:latin typeface="Rubik" panose="00000500000000000000" pitchFamily="2" charset="-79"/>
              <a:ea typeface="+mn-ea"/>
              <a:cs typeface="Rubik" panose="00000500000000000000" pitchFamily="2" charset="-79"/>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A5382"/>
                </a:solidFill>
                <a:effectLst/>
                <a:uLnTx/>
                <a:uFillTx/>
                <a:latin typeface="Rubik" panose="00000500000000000000" pitchFamily="2" charset="-79"/>
                <a:ea typeface="+mn-ea"/>
                <a:cs typeface="Rubik" panose="00000500000000000000" pitchFamily="2" charset="-79"/>
              </a:rPr>
              <a:t>Your donations will help SCIAF’s life-changing work worldwide, while match funding from the UK government will provide a lifeline to children with disabilities, their families and communities in South Sudan, helping them to build promising futures.</a:t>
            </a:r>
          </a:p>
        </p:txBody>
      </p:sp>
      <p:pic>
        <p:nvPicPr>
          <p:cNvPr id="6" name="Picture 5">
            <a:extLst>
              <a:ext uri="{FF2B5EF4-FFF2-40B4-BE49-F238E27FC236}">
                <a16:creationId xmlns:a16="http://schemas.microsoft.com/office/drawing/2014/main" id="{A49C5ABD-9BF4-4E8F-A899-454CE643A62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1705954"/>
            <a:ext cx="1957589" cy="2348093"/>
          </a:xfrm>
          <a:prstGeom prst="rect">
            <a:avLst/>
          </a:prstGeom>
        </p:spPr>
      </p:pic>
      <p:pic>
        <p:nvPicPr>
          <p:cNvPr id="9" name="Picture 8">
            <a:extLst>
              <a:ext uri="{FF2B5EF4-FFF2-40B4-BE49-F238E27FC236}">
                <a16:creationId xmlns:a16="http://schemas.microsoft.com/office/drawing/2014/main" id="{463DDF82-44CA-40B1-985E-2F6DB446C2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62170" y="1924723"/>
            <a:ext cx="1456182" cy="2348093"/>
          </a:xfrm>
          <a:prstGeom prst="rect">
            <a:avLst/>
          </a:prstGeom>
        </p:spPr>
      </p:pic>
    </p:spTree>
    <p:extLst>
      <p:ext uri="{BB962C8B-B14F-4D97-AF65-F5344CB8AC3E}">
        <p14:creationId xmlns:p14="http://schemas.microsoft.com/office/powerpoint/2010/main" val="3609097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5"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0" y="268288"/>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a:off x="468313" y="1268413"/>
            <a:ext cx="8207375"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312" y="1530234"/>
            <a:ext cx="8207375" cy="5327765"/>
          </a:xfrm>
          <a:prstGeom prst="rect">
            <a:avLst/>
          </a:prstGeom>
        </p:spPr>
      </p:pic>
      <p:sp>
        <p:nvSpPr>
          <p:cNvPr id="3" name="TextBox 2"/>
          <p:cNvSpPr txBox="1"/>
          <p:nvPr/>
        </p:nvSpPr>
        <p:spPr>
          <a:xfrm>
            <a:off x="4720647" y="1733972"/>
            <a:ext cx="4220154" cy="1738938"/>
          </a:xfrm>
          <a:prstGeom prst="rect">
            <a:avLst/>
          </a:prstGeom>
          <a:noFill/>
        </p:spPr>
        <p:txBody>
          <a:bodyPr wrap="square" rtlCol="0">
            <a:spAutoFit/>
          </a:bodyPr>
          <a:lstStyle/>
          <a:p>
            <a:pPr>
              <a:spcAft>
                <a:spcPts val="600"/>
              </a:spcAft>
            </a:pPr>
            <a:r>
              <a:rPr lang="en-GB" sz="3000" b="1" dirty="0" smtClean="0">
                <a:solidFill>
                  <a:schemeClr val="accent2"/>
                </a:solidFill>
                <a:latin typeface="+mj-lt"/>
              </a:rPr>
              <a:t>+</a:t>
            </a:r>
            <a:r>
              <a:rPr lang="en-GB" sz="2400" b="1" dirty="0" smtClean="0">
                <a:solidFill>
                  <a:schemeClr val="bg2"/>
                </a:solidFill>
              </a:rPr>
              <a:t> </a:t>
            </a:r>
            <a:r>
              <a:rPr lang="en-GB" sz="2400" b="1" dirty="0">
                <a:solidFill>
                  <a:schemeClr val="bg2"/>
                </a:solidFill>
              </a:rPr>
              <a:t>1 in 8 people worldwide are disabled and the majority live in poverty.</a:t>
            </a:r>
            <a:r>
              <a:rPr lang="en-GB" sz="2400" dirty="0"/>
              <a:t> </a:t>
            </a:r>
          </a:p>
          <a:p>
            <a:pPr>
              <a:spcAft>
                <a:spcPts val="600"/>
              </a:spcAft>
            </a:pPr>
            <a:endParaRPr lang="en-GB" sz="2400" b="1" dirty="0">
              <a:solidFill>
                <a:schemeClr val="bg2"/>
              </a:solidFill>
            </a:endParaRPr>
          </a:p>
        </p:txBody>
      </p:sp>
      <p:sp>
        <p:nvSpPr>
          <p:cNvPr id="5" name="TextBox 4"/>
          <p:cNvSpPr txBox="1"/>
          <p:nvPr/>
        </p:nvSpPr>
        <p:spPr>
          <a:xfrm>
            <a:off x="468313" y="775970"/>
            <a:ext cx="2022763" cy="492443"/>
          </a:xfrm>
          <a:prstGeom prst="rect">
            <a:avLst/>
          </a:prstGeom>
          <a:noFill/>
        </p:spPr>
        <p:txBody>
          <a:bodyPr wrap="square" rtlCol="0">
            <a:spAutoFit/>
          </a:bodyPr>
          <a:lstStyle/>
          <a:p>
            <a:r>
              <a:rPr lang="en-GB" sz="2600" dirty="0">
                <a:solidFill>
                  <a:schemeClr val="accent1"/>
                </a:solidFill>
                <a:latin typeface="+mj-lt"/>
              </a:rPr>
              <a:t>The Facts</a:t>
            </a:r>
          </a:p>
        </p:txBody>
      </p:sp>
      <p:sp>
        <p:nvSpPr>
          <p:cNvPr id="6" name="TextBox 5"/>
          <p:cNvSpPr txBox="1"/>
          <p:nvPr/>
        </p:nvSpPr>
        <p:spPr>
          <a:xfrm>
            <a:off x="4749228" y="3030317"/>
            <a:ext cx="4191573" cy="1292662"/>
          </a:xfrm>
          <a:prstGeom prst="rect">
            <a:avLst/>
          </a:prstGeom>
          <a:noFill/>
        </p:spPr>
        <p:txBody>
          <a:bodyPr wrap="square" rtlCol="0">
            <a:spAutoFit/>
          </a:bodyPr>
          <a:lstStyle/>
          <a:p>
            <a:pPr lvl="0"/>
            <a:r>
              <a:rPr lang="en-GB" sz="3000" b="1" dirty="0">
                <a:solidFill>
                  <a:srgbClr val="00BBDC"/>
                </a:solidFill>
              </a:rPr>
              <a:t>+</a:t>
            </a:r>
            <a:r>
              <a:rPr lang="en-GB" sz="2200" b="1" dirty="0">
                <a:solidFill>
                  <a:srgbClr val="FFFFFF"/>
                </a:solidFill>
              </a:rPr>
              <a:t> </a:t>
            </a:r>
            <a:r>
              <a:rPr lang="en-GB" sz="2200" b="1" dirty="0" smtClean="0">
                <a:solidFill>
                  <a:srgbClr val="FFFFFF"/>
                </a:solidFill>
              </a:rPr>
              <a:t>Around </a:t>
            </a:r>
            <a:r>
              <a:rPr lang="en-GB" sz="2400" b="1" dirty="0" smtClean="0">
                <a:solidFill>
                  <a:srgbClr val="FFFFFF"/>
                </a:solidFill>
              </a:rPr>
              <a:t>80</a:t>
            </a:r>
            <a:r>
              <a:rPr lang="en-GB" sz="2400" b="1" dirty="0">
                <a:solidFill>
                  <a:srgbClr val="FFFFFF"/>
                </a:solidFill>
              </a:rPr>
              <a:t>% of </a:t>
            </a:r>
            <a:r>
              <a:rPr lang="en-GB" sz="2400" b="1" dirty="0" smtClean="0">
                <a:solidFill>
                  <a:srgbClr val="FFFFFF"/>
                </a:solidFill>
              </a:rPr>
              <a:t>      disabled people</a:t>
            </a:r>
            <a:r>
              <a:rPr lang="en-GB" sz="2400" b="1" dirty="0">
                <a:solidFill>
                  <a:srgbClr val="FFFFFF"/>
                </a:solidFill>
              </a:rPr>
              <a:t> </a:t>
            </a:r>
            <a:r>
              <a:rPr lang="en-GB" sz="2400" b="1" dirty="0" smtClean="0">
                <a:solidFill>
                  <a:srgbClr val="FFFFFF"/>
                </a:solidFill>
              </a:rPr>
              <a:t>live</a:t>
            </a:r>
            <a:r>
              <a:rPr lang="en-GB" sz="2400" b="1" dirty="0">
                <a:solidFill>
                  <a:srgbClr val="FFFFFF"/>
                </a:solidFill>
              </a:rPr>
              <a:t> </a:t>
            </a:r>
            <a:r>
              <a:rPr lang="en-GB" sz="2400" b="1" dirty="0" smtClean="0">
                <a:solidFill>
                  <a:srgbClr val="FFFFFF"/>
                </a:solidFill>
              </a:rPr>
              <a:t>in developing</a:t>
            </a:r>
            <a:r>
              <a:rPr lang="en-GB" sz="2400" b="1" dirty="0">
                <a:solidFill>
                  <a:srgbClr val="FFFFFF"/>
                </a:solidFill>
              </a:rPr>
              <a:t> countries</a:t>
            </a:r>
          </a:p>
        </p:txBody>
      </p:sp>
      <p:sp>
        <p:nvSpPr>
          <p:cNvPr id="8" name="TextBox 7"/>
          <p:cNvSpPr txBox="1"/>
          <p:nvPr/>
        </p:nvSpPr>
        <p:spPr>
          <a:xfrm>
            <a:off x="4973132" y="4473850"/>
            <a:ext cx="3835112" cy="1569660"/>
          </a:xfrm>
          <a:prstGeom prst="rect">
            <a:avLst/>
          </a:prstGeom>
          <a:noFill/>
        </p:spPr>
        <p:txBody>
          <a:bodyPr wrap="square" rtlCol="0">
            <a:spAutoFit/>
          </a:bodyPr>
          <a:lstStyle/>
          <a:p>
            <a:pPr lvl="0"/>
            <a:r>
              <a:rPr lang="en-GB" sz="3000" b="1" dirty="0">
                <a:solidFill>
                  <a:srgbClr val="00BBDC"/>
                </a:solidFill>
              </a:rPr>
              <a:t>+</a:t>
            </a:r>
            <a:r>
              <a:rPr lang="en-GB" sz="2200" b="1" dirty="0">
                <a:solidFill>
                  <a:srgbClr val="FFFFFF"/>
                </a:solidFill>
              </a:rPr>
              <a:t> </a:t>
            </a:r>
            <a:r>
              <a:rPr lang="en-GB" sz="2400" b="1" dirty="0">
                <a:solidFill>
                  <a:srgbClr val="FFFFFF"/>
                </a:solidFill>
              </a:rPr>
              <a:t>90% of disabled children do not attend school</a:t>
            </a:r>
          </a:p>
          <a:p>
            <a:endParaRPr lang="en-GB" dirty="0"/>
          </a:p>
        </p:txBody>
      </p:sp>
    </p:spTree>
    <p:extLst>
      <p:ext uri="{BB962C8B-B14F-4D97-AF65-F5344CB8AC3E}">
        <p14:creationId xmlns:p14="http://schemas.microsoft.com/office/powerpoint/2010/main" val="3519899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5"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0" y="268288"/>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a:off x="468313" y="1268413"/>
            <a:ext cx="8207375"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9671" y="1530234"/>
            <a:ext cx="8191074" cy="5327765"/>
          </a:xfrm>
          <a:prstGeom prst="rect">
            <a:avLst/>
          </a:prstGeom>
        </p:spPr>
      </p:pic>
      <p:sp>
        <p:nvSpPr>
          <p:cNvPr id="5" name="TextBox 4"/>
          <p:cNvSpPr txBox="1"/>
          <p:nvPr/>
        </p:nvSpPr>
        <p:spPr>
          <a:xfrm>
            <a:off x="468313" y="775970"/>
            <a:ext cx="2022763" cy="492443"/>
          </a:xfrm>
          <a:prstGeom prst="rect">
            <a:avLst/>
          </a:prstGeom>
          <a:noFill/>
        </p:spPr>
        <p:txBody>
          <a:bodyPr wrap="square" rtlCol="0">
            <a:spAutoFit/>
          </a:bodyPr>
          <a:lstStyle/>
          <a:p>
            <a:r>
              <a:rPr lang="en-GB" sz="2600" dirty="0">
                <a:solidFill>
                  <a:schemeClr val="accent1"/>
                </a:solidFill>
                <a:latin typeface="+mj-lt"/>
              </a:rPr>
              <a:t>Scripture</a:t>
            </a:r>
          </a:p>
        </p:txBody>
      </p:sp>
      <p:sp>
        <p:nvSpPr>
          <p:cNvPr id="8" name="Snip Single Corner Rectangle 3">
            <a:extLst>
              <a:ext uri="{FF2B5EF4-FFF2-40B4-BE49-F238E27FC236}">
                <a16:creationId xmlns:a16="http://schemas.microsoft.com/office/drawing/2014/main" id="{BCD6619F-B309-48DF-8B53-9264935422A2}"/>
              </a:ext>
            </a:extLst>
          </p:cNvPr>
          <p:cNvSpPr/>
          <p:nvPr/>
        </p:nvSpPr>
        <p:spPr bwMode="auto">
          <a:xfrm rot="10800000" flipH="1">
            <a:off x="0" y="1520824"/>
            <a:ext cx="4334005" cy="5337173"/>
          </a:xfrm>
          <a:prstGeom prst="snip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p:cNvSpPr txBox="1"/>
          <p:nvPr/>
        </p:nvSpPr>
        <p:spPr>
          <a:xfrm>
            <a:off x="-1" y="2035479"/>
            <a:ext cx="4471793" cy="2662267"/>
          </a:xfrm>
          <a:prstGeom prst="rect">
            <a:avLst/>
          </a:prstGeom>
          <a:noFill/>
        </p:spPr>
        <p:txBody>
          <a:bodyPr wrap="square" rtlCol="0">
            <a:spAutoFit/>
          </a:bodyPr>
          <a:lstStyle/>
          <a:p>
            <a:r>
              <a:rPr lang="en-GB" sz="3200" b="1" dirty="0">
                <a:solidFill>
                  <a:schemeClr val="accent1"/>
                </a:solidFill>
                <a:latin typeface="+mj-lt"/>
              </a:rPr>
              <a:t>+</a:t>
            </a:r>
            <a:r>
              <a:rPr lang="en-GB" b="1" dirty="0">
                <a:solidFill>
                  <a:schemeClr val="bg2"/>
                </a:solidFill>
              </a:rPr>
              <a:t> </a:t>
            </a:r>
            <a:r>
              <a:rPr lang="en-GB" sz="2500" b="1" dirty="0">
                <a:solidFill>
                  <a:schemeClr val="bg2"/>
                </a:solidFill>
              </a:rPr>
              <a:t>Describe the encounter. </a:t>
            </a:r>
          </a:p>
          <a:p>
            <a:pPr lvl="1">
              <a:spcBef>
                <a:spcPts val="600"/>
              </a:spcBef>
            </a:pPr>
            <a:r>
              <a:rPr lang="en-GB" sz="2500" b="1" dirty="0">
                <a:solidFill>
                  <a:schemeClr val="accent1"/>
                </a:solidFill>
              </a:rPr>
              <a:t>+</a:t>
            </a:r>
            <a:r>
              <a:rPr lang="en-GB" sz="2500" b="1" dirty="0">
                <a:solidFill>
                  <a:schemeClr val="bg2"/>
                </a:solidFill>
              </a:rPr>
              <a:t> How does Jesus react when he meets the disabled person? </a:t>
            </a:r>
          </a:p>
          <a:p>
            <a:pPr lvl="1">
              <a:spcBef>
                <a:spcPts val="600"/>
              </a:spcBef>
            </a:pPr>
            <a:r>
              <a:rPr lang="en-GB" sz="2500" b="1" dirty="0">
                <a:solidFill>
                  <a:schemeClr val="accent1"/>
                </a:solidFill>
              </a:rPr>
              <a:t>+</a:t>
            </a:r>
            <a:r>
              <a:rPr lang="en-GB" sz="2500" b="1" dirty="0">
                <a:solidFill>
                  <a:schemeClr val="bg2"/>
                </a:solidFill>
              </a:rPr>
              <a:t> How do other people react and why? </a:t>
            </a:r>
          </a:p>
        </p:txBody>
      </p:sp>
      <p:sp>
        <p:nvSpPr>
          <p:cNvPr id="4" name="TextBox 3"/>
          <p:cNvSpPr txBox="1"/>
          <p:nvPr/>
        </p:nvSpPr>
        <p:spPr>
          <a:xfrm>
            <a:off x="-1" y="4627902"/>
            <a:ext cx="4232341" cy="2585323"/>
          </a:xfrm>
          <a:prstGeom prst="rect">
            <a:avLst/>
          </a:prstGeom>
          <a:noFill/>
        </p:spPr>
        <p:txBody>
          <a:bodyPr wrap="square" rtlCol="0">
            <a:spAutoFit/>
          </a:bodyPr>
          <a:lstStyle/>
          <a:p>
            <a:pPr lvl="0"/>
            <a:r>
              <a:rPr lang="en-GB" sz="3200" b="1" dirty="0">
                <a:solidFill>
                  <a:schemeClr val="accent1"/>
                </a:solidFill>
                <a:latin typeface="Rubik Medium"/>
              </a:rPr>
              <a:t>+</a:t>
            </a:r>
            <a:r>
              <a:rPr lang="en-GB" sz="2600" b="1" dirty="0">
                <a:solidFill>
                  <a:schemeClr val="bg2"/>
                </a:solidFill>
                <a:latin typeface="Rubik Medium"/>
              </a:rPr>
              <a:t> </a:t>
            </a:r>
            <a:r>
              <a:rPr lang="en-GB" sz="2600" b="1" dirty="0">
                <a:solidFill>
                  <a:schemeClr val="bg2"/>
                </a:solidFill>
              </a:rPr>
              <a:t>What does the encounter reveal to us about how Jesus treated disabled people?</a:t>
            </a:r>
          </a:p>
          <a:p>
            <a:endParaRPr lang="en-GB" sz="2600" dirty="0"/>
          </a:p>
        </p:txBody>
      </p:sp>
      <p:sp>
        <p:nvSpPr>
          <p:cNvPr id="6" name="TextBox 5"/>
          <p:cNvSpPr txBox="1"/>
          <p:nvPr/>
        </p:nvSpPr>
        <p:spPr>
          <a:xfrm>
            <a:off x="656571" y="1495351"/>
            <a:ext cx="3020860" cy="630942"/>
          </a:xfrm>
          <a:prstGeom prst="rect">
            <a:avLst/>
          </a:prstGeom>
          <a:noFill/>
        </p:spPr>
        <p:txBody>
          <a:bodyPr wrap="square" rtlCol="0">
            <a:spAutoFit/>
          </a:bodyPr>
          <a:lstStyle/>
          <a:p>
            <a:pPr algn="ctr"/>
            <a:r>
              <a:rPr lang="en-GB" sz="3500" b="1" dirty="0">
                <a:solidFill>
                  <a:schemeClr val="accent1"/>
                </a:solidFill>
              </a:rPr>
              <a:t>Discussion:</a:t>
            </a:r>
          </a:p>
        </p:txBody>
      </p:sp>
    </p:spTree>
    <p:extLst>
      <p:ext uri="{BB962C8B-B14F-4D97-AF65-F5344CB8AC3E}">
        <p14:creationId xmlns:p14="http://schemas.microsoft.com/office/powerpoint/2010/main" val="40844466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5"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0" y="268288"/>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a:off x="468313" y="1268413"/>
            <a:ext cx="8207375"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68313" y="775970"/>
            <a:ext cx="2520214" cy="492443"/>
          </a:xfrm>
          <a:prstGeom prst="rect">
            <a:avLst/>
          </a:prstGeom>
          <a:noFill/>
        </p:spPr>
        <p:txBody>
          <a:bodyPr wrap="square" rtlCol="0">
            <a:spAutoFit/>
          </a:bodyPr>
          <a:lstStyle/>
          <a:p>
            <a:r>
              <a:rPr lang="en-GB" sz="2600" i="1" dirty="0" err="1">
                <a:solidFill>
                  <a:schemeClr val="accent1"/>
                </a:solidFill>
                <a:latin typeface="+mj-lt"/>
              </a:rPr>
              <a:t>Fratelli</a:t>
            </a:r>
            <a:r>
              <a:rPr lang="en-GB" sz="2600" i="1" dirty="0">
                <a:solidFill>
                  <a:schemeClr val="accent1"/>
                </a:solidFill>
                <a:latin typeface="+mj-lt"/>
              </a:rPr>
              <a:t> </a:t>
            </a:r>
            <a:r>
              <a:rPr lang="en-GB" sz="2600" i="1" dirty="0" err="1">
                <a:solidFill>
                  <a:schemeClr val="accent1"/>
                </a:solidFill>
                <a:latin typeface="+mj-lt"/>
              </a:rPr>
              <a:t>Tutti</a:t>
            </a:r>
            <a:endParaRPr lang="en-GB" sz="2600" i="1" dirty="0">
              <a:solidFill>
                <a:schemeClr val="accent1"/>
              </a:solidFill>
              <a:latin typeface="+mj-lt"/>
            </a:endParaRPr>
          </a:p>
        </p:txBody>
      </p:sp>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237" t="-208" r="6620" b="208"/>
          <a:stretch/>
        </p:blipFill>
        <p:spPr>
          <a:xfrm>
            <a:off x="468313" y="1508440"/>
            <a:ext cx="7773813" cy="5337174"/>
          </a:xfrm>
          <a:prstGeom prst="rect">
            <a:avLst/>
          </a:prstGeom>
        </p:spPr>
      </p:pic>
      <p:sp>
        <p:nvSpPr>
          <p:cNvPr id="14" name="Snip Single Corner Rectangle 3">
            <a:extLst>
              <a:ext uri="{FF2B5EF4-FFF2-40B4-BE49-F238E27FC236}">
                <a16:creationId xmlns:a16="http://schemas.microsoft.com/office/drawing/2014/main" id="{BCD6619F-B309-48DF-8B53-9264935422A2}"/>
              </a:ext>
            </a:extLst>
          </p:cNvPr>
          <p:cNvSpPr/>
          <p:nvPr/>
        </p:nvSpPr>
        <p:spPr bwMode="auto">
          <a:xfrm rot="10800000" flipH="1">
            <a:off x="4947782" y="1508441"/>
            <a:ext cx="4008792" cy="5349557"/>
          </a:xfrm>
          <a:prstGeom prst="snip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4947782" y="2466857"/>
            <a:ext cx="4031358" cy="2477601"/>
          </a:xfrm>
          <a:prstGeom prst="rect">
            <a:avLst/>
          </a:prstGeom>
          <a:noFill/>
        </p:spPr>
        <p:txBody>
          <a:bodyPr wrap="square" rtlCol="0">
            <a:spAutoFit/>
          </a:bodyPr>
          <a:lstStyle/>
          <a:p>
            <a:r>
              <a:rPr lang="en-GB" sz="3500" b="1" dirty="0">
                <a:solidFill>
                  <a:schemeClr val="accent3"/>
                </a:solidFill>
                <a:latin typeface="+mj-lt"/>
              </a:rPr>
              <a:t>+</a:t>
            </a:r>
            <a:r>
              <a:rPr lang="en-GB" b="1" dirty="0">
                <a:solidFill>
                  <a:schemeClr val="bg2"/>
                </a:solidFill>
              </a:rPr>
              <a:t> </a:t>
            </a:r>
            <a:r>
              <a:rPr lang="en-GB" sz="3000" b="1" dirty="0">
                <a:solidFill>
                  <a:schemeClr val="bg2"/>
                </a:solidFill>
              </a:rPr>
              <a:t>How does the quote taken from </a:t>
            </a:r>
            <a:r>
              <a:rPr lang="en-GB" sz="3000" b="1" i="1" dirty="0" err="1">
                <a:solidFill>
                  <a:schemeClr val="bg2"/>
                </a:solidFill>
              </a:rPr>
              <a:t>Fratelli</a:t>
            </a:r>
            <a:r>
              <a:rPr lang="en-GB" sz="3000" b="1" i="1" dirty="0">
                <a:solidFill>
                  <a:schemeClr val="bg2"/>
                </a:solidFill>
              </a:rPr>
              <a:t> </a:t>
            </a:r>
            <a:r>
              <a:rPr lang="en-GB" sz="3000" b="1" i="1" dirty="0" err="1">
                <a:solidFill>
                  <a:schemeClr val="bg2"/>
                </a:solidFill>
              </a:rPr>
              <a:t>Tutti</a:t>
            </a:r>
            <a:r>
              <a:rPr lang="en-GB" sz="3000" b="1" i="1" dirty="0">
                <a:solidFill>
                  <a:schemeClr val="bg2"/>
                </a:solidFill>
              </a:rPr>
              <a:t> </a:t>
            </a:r>
            <a:r>
              <a:rPr lang="en-GB" sz="3000" b="1" dirty="0">
                <a:solidFill>
                  <a:schemeClr val="bg2"/>
                </a:solidFill>
              </a:rPr>
              <a:t> relate to the Scripture you have just read?</a:t>
            </a:r>
          </a:p>
        </p:txBody>
      </p:sp>
      <p:sp>
        <p:nvSpPr>
          <p:cNvPr id="13" name="TextBox 12"/>
          <p:cNvSpPr txBox="1"/>
          <p:nvPr/>
        </p:nvSpPr>
        <p:spPr>
          <a:xfrm>
            <a:off x="4947782" y="5005713"/>
            <a:ext cx="4008792" cy="1769715"/>
          </a:xfrm>
          <a:prstGeom prst="rect">
            <a:avLst/>
          </a:prstGeom>
          <a:noFill/>
        </p:spPr>
        <p:txBody>
          <a:bodyPr wrap="square" rtlCol="0">
            <a:spAutoFit/>
          </a:bodyPr>
          <a:lstStyle/>
          <a:p>
            <a:pPr lvl="0"/>
            <a:r>
              <a:rPr lang="en-GB" sz="3500" b="1" dirty="0">
                <a:solidFill>
                  <a:schemeClr val="accent3"/>
                </a:solidFill>
                <a:latin typeface="Rubik Medium"/>
              </a:rPr>
              <a:t>+</a:t>
            </a:r>
            <a:r>
              <a:rPr lang="en-GB" sz="2600" b="1" dirty="0">
                <a:solidFill>
                  <a:schemeClr val="accent3"/>
                </a:solidFill>
                <a:latin typeface="Rubik Medium"/>
              </a:rPr>
              <a:t> </a:t>
            </a:r>
            <a:r>
              <a:rPr lang="en-GB" sz="2800" b="1" dirty="0">
                <a:solidFill>
                  <a:schemeClr val="bg2"/>
                </a:solidFill>
              </a:rPr>
              <a:t>How does it relate to your everyday life?</a:t>
            </a:r>
          </a:p>
          <a:p>
            <a:endParaRPr lang="en-GB" dirty="0"/>
          </a:p>
        </p:txBody>
      </p:sp>
      <p:sp>
        <p:nvSpPr>
          <p:cNvPr id="15" name="TextBox 14"/>
          <p:cNvSpPr txBox="1"/>
          <p:nvPr/>
        </p:nvSpPr>
        <p:spPr>
          <a:xfrm>
            <a:off x="5474222" y="1774660"/>
            <a:ext cx="2955911" cy="630942"/>
          </a:xfrm>
          <a:prstGeom prst="rect">
            <a:avLst/>
          </a:prstGeom>
          <a:noFill/>
        </p:spPr>
        <p:txBody>
          <a:bodyPr wrap="square" rtlCol="0">
            <a:spAutoFit/>
          </a:bodyPr>
          <a:lstStyle/>
          <a:p>
            <a:pPr algn="ctr"/>
            <a:r>
              <a:rPr lang="en-GB" sz="3500" b="1" dirty="0">
                <a:solidFill>
                  <a:schemeClr val="accent3"/>
                </a:solidFill>
              </a:rPr>
              <a:t>Discussion:</a:t>
            </a:r>
          </a:p>
        </p:txBody>
      </p:sp>
    </p:spTree>
    <p:extLst>
      <p:ext uri="{BB962C8B-B14F-4D97-AF65-F5344CB8AC3E}">
        <p14:creationId xmlns:p14="http://schemas.microsoft.com/office/powerpoint/2010/main" val="2246401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5"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0" y="268288"/>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a:off x="468313" y="1268413"/>
            <a:ext cx="8207375"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2" name="Picture 1" descr="A person wearing a uniform&#10;&#10;Description automatically generated"/>
          <p:cNvPicPr>
            <a:picLocks noChangeAspect="1"/>
          </p:cNvPicPr>
          <p:nvPr/>
        </p:nvPicPr>
        <p:blipFill>
          <a:blip r:embed="rId4"/>
          <a:stretch>
            <a:fillRect/>
          </a:stretch>
        </p:blipFill>
        <p:spPr>
          <a:xfrm>
            <a:off x="469581" y="1530234"/>
            <a:ext cx="8224128" cy="5327765"/>
          </a:xfrm>
          <a:prstGeom prst="rect">
            <a:avLst/>
          </a:prstGeom>
        </p:spPr>
      </p:pic>
      <p:sp>
        <p:nvSpPr>
          <p:cNvPr id="5" name="TextBox 4"/>
          <p:cNvSpPr txBox="1"/>
          <p:nvPr/>
        </p:nvSpPr>
        <p:spPr>
          <a:xfrm>
            <a:off x="356801" y="375861"/>
            <a:ext cx="6044000" cy="892552"/>
          </a:xfrm>
          <a:prstGeom prst="rect">
            <a:avLst/>
          </a:prstGeom>
          <a:noFill/>
        </p:spPr>
        <p:txBody>
          <a:bodyPr wrap="square" rtlCol="0">
            <a:spAutoFit/>
          </a:bodyPr>
          <a:lstStyle/>
          <a:p>
            <a:r>
              <a:rPr lang="en-GB" sz="2600" dirty="0">
                <a:solidFill>
                  <a:schemeClr val="accent1"/>
                </a:solidFill>
                <a:latin typeface="+mj-lt"/>
              </a:rPr>
              <a:t>SCIAF &amp; </a:t>
            </a:r>
          </a:p>
          <a:p>
            <a:r>
              <a:rPr lang="en-GB" sz="2600" dirty="0">
                <a:solidFill>
                  <a:schemeClr val="accent1"/>
                </a:solidFill>
                <a:latin typeface="+mj-lt"/>
              </a:rPr>
              <a:t>Sudanese Evangelical Mission (SEM)</a:t>
            </a:r>
          </a:p>
        </p:txBody>
      </p:sp>
    </p:spTree>
    <p:extLst>
      <p:ext uri="{BB962C8B-B14F-4D97-AF65-F5344CB8AC3E}">
        <p14:creationId xmlns:p14="http://schemas.microsoft.com/office/powerpoint/2010/main" val="22298381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5"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0" y="268288"/>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a:off x="468313" y="1268413"/>
            <a:ext cx="8207375"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313" y="1530235"/>
            <a:ext cx="8207375" cy="5327765"/>
          </a:xfrm>
          <a:prstGeom prst="rect">
            <a:avLst/>
          </a:prstGeom>
        </p:spPr>
      </p:pic>
      <p:sp>
        <p:nvSpPr>
          <p:cNvPr id="5" name="TextBox 4"/>
          <p:cNvSpPr txBox="1"/>
          <p:nvPr/>
        </p:nvSpPr>
        <p:spPr>
          <a:xfrm>
            <a:off x="468313" y="775970"/>
            <a:ext cx="2022763" cy="492443"/>
          </a:xfrm>
          <a:prstGeom prst="rect">
            <a:avLst/>
          </a:prstGeom>
          <a:noFill/>
        </p:spPr>
        <p:txBody>
          <a:bodyPr wrap="square" rtlCol="0">
            <a:spAutoFit/>
          </a:bodyPr>
          <a:lstStyle/>
          <a:p>
            <a:r>
              <a:rPr lang="en-GB" sz="2600" dirty="0">
                <a:solidFill>
                  <a:schemeClr val="accent1"/>
                </a:solidFill>
                <a:latin typeface="+mj-lt"/>
              </a:rPr>
              <a:t>Gift</a:t>
            </a:r>
          </a:p>
        </p:txBody>
      </p:sp>
    </p:spTree>
    <p:extLst>
      <p:ext uri="{BB962C8B-B14F-4D97-AF65-F5344CB8AC3E}">
        <p14:creationId xmlns:p14="http://schemas.microsoft.com/office/powerpoint/2010/main" val="15264556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5"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0" y="268288"/>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a:off x="468313" y="1268413"/>
            <a:ext cx="8207375"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4087" y="1530235"/>
            <a:ext cx="7938587" cy="5327765"/>
          </a:xfrm>
          <a:prstGeom prst="rect">
            <a:avLst/>
          </a:prstGeom>
        </p:spPr>
      </p:pic>
      <p:sp>
        <p:nvSpPr>
          <p:cNvPr id="5" name="TextBox 4"/>
          <p:cNvSpPr txBox="1"/>
          <p:nvPr/>
        </p:nvSpPr>
        <p:spPr>
          <a:xfrm>
            <a:off x="468313" y="775970"/>
            <a:ext cx="2022763" cy="492443"/>
          </a:xfrm>
          <a:prstGeom prst="rect">
            <a:avLst/>
          </a:prstGeom>
          <a:noFill/>
        </p:spPr>
        <p:txBody>
          <a:bodyPr wrap="square" rtlCol="0">
            <a:spAutoFit/>
          </a:bodyPr>
          <a:lstStyle/>
          <a:p>
            <a:r>
              <a:rPr lang="en-GB" sz="2600" dirty="0" err="1">
                <a:solidFill>
                  <a:schemeClr val="accent1"/>
                </a:solidFill>
                <a:latin typeface="+mj-lt"/>
              </a:rPr>
              <a:t>Malia</a:t>
            </a:r>
            <a:endParaRPr lang="en-GB" sz="2600" dirty="0">
              <a:solidFill>
                <a:schemeClr val="accent1"/>
              </a:solidFill>
              <a:latin typeface="+mj-lt"/>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5266" y="1991638"/>
            <a:ext cx="3244241" cy="4866362"/>
          </a:xfrm>
          <a:prstGeom prst="rect">
            <a:avLst/>
          </a:prstGeom>
        </p:spPr>
      </p:pic>
    </p:spTree>
    <p:extLst>
      <p:ext uri="{BB962C8B-B14F-4D97-AF65-F5344CB8AC3E}">
        <p14:creationId xmlns:p14="http://schemas.microsoft.com/office/powerpoint/2010/main" val="13709875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5"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0" y="268288"/>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a:off x="468313" y="1268413"/>
            <a:ext cx="8207375"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68313" y="775970"/>
            <a:ext cx="2520214" cy="492443"/>
          </a:xfrm>
          <a:prstGeom prst="rect">
            <a:avLst/>
          </a:prstGeom>
          <a:noFill/>
        </p:spPr>
        <p:txBody>
          <a:bodyPr wrap="square" rtlCol="0">
            <a:spAutoFit/>
          </a:bodyPr>
          <a:lstStyle/>
          <a:p>
            <a:r>
              <a:rPr lang="en-GB" sz="2600" i="1" dirty="0" err="1">
                <a:solidFill>
                  <a:schemeClr val="accent1"/>
                </a:solidFill>
                <a:latin typeface="+mj-lt"/>
              </a:rPr>
              <a:t>Fratelli</a:t>
            </a:r>
            <a:r>
              <a:rPr lang="en-GB" sz="2600" i="1" dirty="0">
                <a:solidFill>
                  <a:schemeClr val="accent1"/>
                </a:solidFill>
                <a:latin typeface="+mj-lt"/>
              </a:rPr>
              <a:t> </a:t>
            </a:r>
            <a:r>
              <a:rPr lang="en-GB" sz="2600" i="1" dirty="0" err="1">
                <a:solidFill>
                  <a:schemeClr val="accent1"/>
                </a:solidFill>
                <a:latin typeface="+mj-lt"/>
              </a:rPr>
              <a:t>Tutti</a:t>
            </a:r>
            <a:endParaRPr lang="en-GB" sz="2600" i="1" dirty="0">
              <a:solidFill>
                <a:schemeClr val="accent1"/>
              </a:solidFill>
              <a:latin typeface="+mj-lt"/>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313" y="1520825"/>
            <a:ext cx="8207375" cy="5337175"/>
          </a:xfrm>
          <a:prstGeom prst="rect">
            <a:avLst/>
          </a:prstGeom>
        </p:spPr>
      </p:pic>
      <p:grpSp>
        <p:nvGrpSpPr>
          <p:cNvPr id="2" name="Group 1"/>
          <p:cNvGrpSpPr/>
          <p:nvPr/>
        </p:nvGrpSpPr>
        <p:grpSpPr>
          <a:xfrm>
            <a:off x="457028" y="1471836"/>
            <a:ext cx="4031359" cy="5398547"/>
            <a:chOff x="4936497" y="1459451"/>
            <a:chExt cx="4031359" cy="5398547"/>
          </a:xfrm>
        </p:grpSpPr>
        <p:sp>
          <p:nvSpPr>
            <p:cNvPr id="14" name="Snip Single Corner Rectangle 3">
              <a:extLst>
                <a:ext uri="{FF2B5EF4-FFF2-40B4-BE49-F238E27FC236}">
                  <a16:creationId xmlns:a16="http://schemas.microsoft.com/office/drawing/2014/main" id="{BCD6619F-B309-48DF-8B53-9264935422A2}"/>
                </a:ext>
              </a:extLst>
            </p:cNvPr>
            <p:cNvSpPr/>
            <p:nvPr/>
          </p:nvSpPr>
          <p:spPr bwMode="auto">
            <a:xfrm rot="10800000" flipH="1">
              <a:off x="4947782" y="1508441"/>
              <a:ext cx="4008792" cy="5349557"/>
            </a:xfrm>
            <a:prstGeom prst="snip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p:cNvSpPr txBox="1"/>
            <p:nvPr/>
          </p:nvSpPr>
          <p:spPr>
            <a:xfrm>
              <a:off x="4936497" y="2090393"/>
              <a:ext cx="4031358" cy="1492716"/>
            </a:xfrm>
            <a:prstGeom prst="rect">
              <a:avLst/>
            </a:prstGeom>
            <a:noFill/>
          </p:spPr>
          <p:txBody>
            <a:bodyPr wrap="square" rtlCol="0">
              <a:spAutoFit/>
            </a:bodyPr>
            <a:lstStyle/>
            <a:p>
              <a:r>
                <a:rPr lang="en-GB" sz="3500" b="1" dirty="0">
                  <a:solidFill>
                    <a:schemeClr val="accent2"/>
                  </a:solidFill>
                  <a:latin typeface="+mj-lt"/>
                </a:rPr>
                <a:t>+</a:t>
              </a:r>
              <a:r>
                <a:rPr lang="en-GB" b="1" dirty="0">
                  <a:solidFill>
                    <a:schemeClr val="bg2"/>
                  </a:solidFill>
                </a:rPr>
                <a:t> </a:t>
              </a:r>
              <a:r>
                <a:rPr lang="en-GB" sz="2800" b="1" dirty="0">
                  <a:solidFill>
                    <a:schemeClr val="bg2"/>
                  </a:solidFill>
                </a:rPr>
                <a:t>What stood out to you from </a:t>
              </a:r>
              <a:r>
                <a:rPr lang="en-GB" sz="2800" b="1" dirty="0" err="1">
                  <a:solidFill>
                    <a:schemeClr val="bg2"/>
                  </a:solidFill>
                </a:rPr>
                <a:t>Malia’s</a:t>
              </a:r>
              <a:r>
                <a:rPr lang="en-GB" sz="2800" b="1" dirty="0">
                  <a:solidFill>
                    <a:schemeClr val="bg2"/>
                  </a:solidFill>
                </a:rPr>
                <a:t> or Gift’s story?</a:t>
              </a:r>
            </a:p>
          </p:txBody>
        </p:sp>
        <p:sp>
          <p:nvSpPr>
            <p:cNvPr id="13" name="TextBox 12"/>
            <p:cNvSpPr txBox="1"/>
            <p:nvPr/>
          </p:nvSpPr>
          <p:spPr>
            <a:xfrm>
              <a:off x="4959064" y="3594561"/>
              <a:ext cx="4008792" cy="2200602"/>
            </a:xfrm>
            <a:prstGeom prst="rect">
              <a:avLst/>
            </a:prstGeom>
            <a:noFill/>
          </p:spPr>
          <p:txBody>
            <a:bodyPr wrap="square" rtlCol="0">
              <a:spAutoFit/>
            </a:bodyPr>
            <a:lstStyle/>
            <a:p>
              <a:pPr lvl="0"/>
              <a:r>
                <a:rPr lang="en-GB" sz="3500" b="1" dirty="0">
                  <a:solidFill>
                    <a:schemeClr val="accent2"/>
                  </a:solidFill>
                  <a:latin typeface="Rubik Medium"/>
                </a:rPr>
                <a:t>+</a:t>
              </a:r>
              <a:r>
                <a:rPr lang="en-GB" sz="2600" b="1" dirty="0">
                  <a:solidFill>
                    <a:schemeClr val="accent3"/>
                  </a:solidFill>
                  <a:latin typeface="Rubik Medium"/>
                </a:rPr>
                <a:t> </a:t>
              </a:r>
              <a:r>
                <a:rPr lang="en-GB" sz="2800" b="1" dirty="0">
                  <a:solidFill>
                    <a:schemeClr val="bg2"/>
                  </a:solidFill>
                </a:rPr>
                <a:t>What do their stories reveal about how disabled people are treated today?</a:t>
              </a:r>
            </a:p>
            <a:p>
              <a:endParaRPr lang="en-GB" dirty="0"/>
            </a:p>
          </p:txBody>
        </p:sp>
        <p:sp>
          <p:nvSpPr>
            <p:cNvPr id="15" name="TextBox 14"/>
            <p:cNvSpPr txBox="1"/>
            <p:nvPr/>
          </p:nvSpPr>
          <p:spPr>
            <a:xfrm>
              <a:off x="5474221" y="1459451"/>
              <a:ext cx="2955911" cy="630942"/>
            </a:xfrm>
            <a:prstGeom prst="rect">
              <a:avLst/>
            </a:prstGeom>
            <a:noFill/>
          </p:spPr>
          <p:txBody>
            <a:bodyPr wrap="square" rtlCol="0">
              <a:spAutoFit/>
            </a:bodyPr>
            <a:lstStyle/>
            <a:p>
              <a:pPr algn="ctr"/>
              <a:r>
                <a:rPr lang="en-GB" sz="3500" b="1" dirty="0">
                  <a:solidFill>
                    <a:schemeClr val="accent2"/>
                  </a:solidFill>
                </a:rPr>
                <a:t>Discussion:</a:t>
              </a:r>
            </a:p>
          </p:txBody>
        </p:sp>
      </p:grpSp>
      <p:sp>
        <p:nvSpPr>
          <p:cNvPr id="11" name="TextBox 10"/>
          <p:cNvSpPr txBox="1"/>
          <p:nvPr/>
        </p:nvSpPr>
        <p:spPr>
          <a:xfrm>
            <a:off x="479595" y="5602061"/>
            <a:ext cx="4031358" cy="1061829"/>
          </a:xfrm>
          <a:prstGeom prst="rect">
            <a:avLst/>
          </a:prstGeom>
          <a:noFill/>
        </p:spPr>
        <p:txBody>
          <a:bodyPr wrap="square" rtlCol="0">
            <a:spAutoFit/>
          </a:bodyPr>
          <a:lstStyle/>
          <a:p>
            <a:r>
              <a:rPr lang="en-GB" sz="3500" b="1" dirty="0">
                <a:solidFill>
                  <a:schemeClr val="accent2"/>
                </a:solidFill>
                <a:latin typeface="+mj-lt"/>
              </a:rPr>
              <a:t>+</a:t>
            </a:r>
            <a:r>
              <a:rPr lang="en-GB" b="1" dirty="0">
                <a:solidFill>
                  <a:schemeClr val="bg2"/>
                </a:solidFill>
              </a:rPr>
              <a:t> </a:t>
            </a:r>
            <a:r>
              <a:rPr lang="en-GB" sz="2800" b="1" dirty="0">
                <a:solidFill>
                  <a:schemeClr val="bg2"/>
                </a:solidFill>
              </a:rPr>
              <a:t>Evaluate SCIAF &amp; SEM’s response.</a:t>
            </a:r>
          </a:p>
        </p:txBody>
      </p:sp>
    </p:spTree>
    <p:extLst>
      <p:ext uri="{BB962C8B-B14F-4D97-AF65-F5344CB8AC3E}">
        <p14:creationId xmlns:p14="http://schemas.microsoft.com/office/powerpoint/2010/main" val="18045194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1638" y="372679"/>
            <a:ext cx="2035175"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Box 5"/>
          <p:cNvSpPr txBox="1">
            <a:spLocks noChangeArrowheads="1"/>
          </p:cNvSpPr>
          <p:nvPr/>
        </p:nvSpPr>
        <p:spPr bwMode="auto">
          <a:xfrm>
            <a:off x="5946355" y="5291138"/>
            <a:ext cx="2840458"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altLang="en-US" sz="1400" b="0" i="0" u="none" strike="noStrike" kern="1200" cap="none" spc="0" normalizeH="0" baseline="0" noProof="0" dirty="0">
                <a:ln>
                  <a:noFill/>
                </a:ln>
                <a:solidFill>
                  <a:srgbClr val="3A5382"/>
                </a:solidFill>
                <a:effectLst/>
                <a:uLnTx/>
                <a:uFillTx/>
                <a:latin typeface="Calibri" panose="020F0502020204030204" pitchFamily="34" charset="0"/>
                <a:ea typeface="+mn-ea"/>
                <a:cs typeface="Calibri" panose="020F0502020204030204" pitchFamily="34" charset="0"/>
              </a:rPr>
              <a:t>SCIAF</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altLang="en-US" sz="1400" b="0" i="0" u="none" strike="noStrike" kern="1200" cap="none" spc="0" normalizeH="0" baseline="0" noProof="0" dirty="0">
                <a:ln>
                  <a:noFill/>
                </a:ln>
                <a:solidFill>
                  <a:srgbClr val="3A5382"/>
                </a:solidFill>
                <a:effectLst/>
                <a:uLnTx/>
                <a:uFillTx/>
                <a:latin typeface="Calibri" panose="020F0502020204030204" pitchFamily="34" charset="0"/>
                <a:ea typeface="+mn-ea"/>
                <a:cs typeface="Calibri" panose="020F0502020204030204" pitchFamily="34" charset="0"/>
              </a:rPr>
              <a:t>7 West Nile Street, Glasgow, G</a:t>
            </a:r>
            <a:r>
              <a:rPr kumimoji="0" lang="en-GB" sz="1400" b="0" i="0" u="none" strike="noStrike" kern="1200" cap="none" spc="0" normalizeH="0" baseline="0" noProof="0" dirty="0">
                <a:ln>
                  <a:noFill/>
                </a:ln>
                <a:solidFill>
                  <a:srgbClr val="3A5382"/>
                </a:solidFill>
                <a:effectLst/>
                <a:uLnTx/>
                <a:uFillTx/>
                <a:latin typeface="Calibri" panose="020F0502020204030204" pitchFamily="34" charset="0"/>
                <a:ea typeface="+mn-ea"/>
                <a:cs typeface="Calibri" panose="020F0502020204030204" pitchFamily="34" charset="0"/>
              </a:rPr>
              <a:t>1 2PR</a:t>
            </a:r>
            <a:r>
              <a:rPr kumimoji="0" lang="en-GB" altLang="en-US" sz="1400" b="0" i="0" u="none" strike="noStrike" kern="1200" cap="none" spc="0" normalizeH="0" baseline="0" noProof="0" dirty="0">
                <a:ln>
                  <a:noFill/>
                </a:ln>
                <a:solidFill>
                  <a:srgbClr val="3A5382"/>
                </a:solidFill>
                <a:effectLst/>
                <a:uLnTx/>
                <a:uFillTx/>
                <a:latin typeface="Calibri" panose="020F0502020204030204" pitchFamily="34" charset="0"/>
                <a:ea typeface="+mn-ea"/>
                <a:cs typeface="Calibri" panose="020F0502020204030204" pitchFamily="34" charset="0"/>
              </a:rPr>
              <a:t> </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altLang="en-US" sz="1400" b="0" i="0" u="none" strike="noStrike" kern="1200" cap="none" spc="0" normalizeH="0" baseline="0" noProof="0" dirty="0">
                <a:ln>
                  <a:noFill/>
                </a:ln>
                <a:solidFill>
                  <a:srgbClr val="3A5382"/>
                </a:solidFill>
                <a:effectLst/>
                <a:uLnTx/>
                <a:uFillTx/>
                <a:latin typeface="Calibri" pitchFamily="34" charset="0"/>
                <a:ea typeface="+mn-ea"/>
                <a:cs typeface="Rubik" pitchFamily="2" charset="-79"/>
              </a:rPr>
              <a:t>0141 354 5555</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altLang="en-US" sz="1400" b="0" i="0" u="none" strike="noStrike" kern="1200" cap="none" spc="0" normalizeH="0" baseline="0" noProof="0" dirty="0">
                <a:ln>
                  <a:noFill/>
                </a:ln>
                <a:solidFill>
                  <a:srgbClr val="3A5382"/>
                </a:solidFill>
                <a:effectLst/>
                <a:uLnTx/>
                <a:uFillTx/>
                <a:latin typeface="Calibri" pitchFamily="34" charset="0"/>
                <a:ea typeface="+mn-ea"/>
                <a:cs typeface="Rubik" pitchFamily="2" charset="-79"/>
              </a:rPr>
              <a:t>www.sciaf.org.uk</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altLang="en-US" sz="1400" b="0" i="0" u="none" strike="noStrike" kern="1200" cap="none" spc="0" normalizeH="0" baseline="0" noProof="0" dirty="0">
                <a:ln>
                  <a:noFill/>
                </a:ln>
                <a:solidFill>
                  <a:srgbClr val="3A5382"/>
                </a:solidFill>
                <a:effectLst/>
                <a:uLnTx/>
                <a:uFillTx/>
                <a:latin typeface="Calibri" pitchFamily="34" charset="0"/>
                <a:ea typeface="+mn-ea"/>
                <a:cs typeface="Rubik" pitchFamily="2" charset="-79"/>
              </a:rPr>
              <a:t>schools@sciaf.org.uk</a:t>
            </a:r>
          </a:p>
        </p:txBody>
      </p:sp>
      <p:sp>
        <p:nvSpPr>
          <p:cNvPr id="24580" name="TextBox 1"/>
          <p:cNvSpPr txBox="1">
            <a:spLocks noChangeArrowheads="1"/>
          </p:cNvSpPr>
          <p:nvPr/>
        </p:nvSpPr>
        <p:spPr bwMode="auto">
          <a:xfrm>
            <a:off x="398463" y="2384714"/>
            <a:ext cx="838835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9600" b="0" i="0" u="none" strike="noStrike" kern="1200" cap="none" spc="0" normalizeH="0" baseline="0" noProof="0" dirty="0">
                <a:ln>
                  <a:noFill/>
                </a:ln>
                <a:solidFill>
                  <a:srgbClr val="A7D500"/>
                </a:solidFill>
                <a:effectLst/>
                <a:uLnTx/>
                <a:uFillTx/>
                <a:latin typeface="Rubik Medium" panose="00000600000000000000" pitchFamily="2" charset="-79"/>
                <a:ea typeface="+mn-ea"/>
                <a:cs typeface="Rubik Medium" panose="00000600000000000000" pitchFamily="2" charset="-79"/>
              </a:rPr>
              <a:t>Thank you</a:t>
            </a:r>
          </a:p>
        </p:txBody>
      </p:sp>
      <p:sp>
        <p:nvSpPr>
          <p:cNvPr id="24581" name="Rectangle 1"/>
          <p:cNvSpPr>
            <a:spLocks noChangeArrowheads="1"/>
          </p:cNvSpPr>
          <p:nvPr/>
        </p:nvSpPr>
        <p:spPr bwMode="auto">
          <a:xfrm>
            <a:off x="708025" y="4820891"/>
            <a:ext cx="80787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altLang="en-US" sz="1400" b="0" i="1" u="none" strike="noStrike" kern="1200" cap="none" spc="0" normalizeH="0" baseline="0" noProof="0" dirty="0">
                <a:ln>
                  <a:noFill/>
                </a:ln>
                <a:solidFill>
                  <a:srgbClr val="3A5382"/>
                </a:solidFill>
                <a:effectLst/>
                <a:uLnTx/>
                <a:uFillTx/>
                <a:latin typeface="Calibri" pitchFamily="34" charset="0"/>
                <a:ea typeface="+mn-ea"/>
                <a:cs typeface="Rubik" pitchFamily="2" charset="-79"/>
              </a:rPr>
              <a:t>We want a world without poverty, where the poorest can survive and thrive. </a:t>
            </a:r>
          </a:p>
        </p:txBody>
      </p:sp>
      <p:cxnSp>
        <p:nvCxnSpPr>
          <p:cNvPr id="7" name="Straight Connector 6"/>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249238" y="5598915"/>
            <a:ext cx="946093" cy="553998"/>
          </a:xfrm>
          <a:prstGeom prst="rect">
            <a:avLst/>
          </a:prstGeom>
        </p:spPr>
        <p:txBody>
          <a:bodyPr wrap="none" lIns="91440" tIns="45720" rIns="91440" bIns="45720" anchor="t">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000" b="0" i="1" u="none" strike="noStrike" kern="1200" cap="none" spc="0" normalizeH="0" baseline="0" noProof="0" dirty="0">
                <a:ln>
                  <a:noFill/>
                </a:ln>
                <a:solidFill>
                  <a:srgbClr val="3A5382"/>
                </a:solidFill>
                <a:effectLst/>
                <a:uLnTx/>
                <a:uFillTx/>
                <a:latin typeface="Calibri" panose="020F0502020204030204" pitchFamily="34" charset="0"/>
                <a:ea typeface="+mn-ea"/>
                <a:cs typeface="Calibri" panose="020F0502020204030204" pitchFamily="34" charset="0"/>
              </a:rPr>
              <a:t>Photos:</a:t>
            </a:r>
          </a:p>
          <a:p>
            <a:pPr eaLnBrk="0" fontAlgn="base" hangingPunct="0">
              <a:spcBef>
                <a:spcPct val="0"/>
              </a:spcBef>
              <a:spcAft>
                <a:spcPct val="0"/>
              </a:spcAft>
              <a:defRPr/>
            </a:pPr>
            <a:r>
              <a:rPr lang="en-GB" sz="1000" i="1" dirty="0">
                <a:solidFill>
                  <a:srgbClr val="3A5382"/>
                </a:solidFill>
                <a:latin typeface="Calibri"/>
                <a:cs typeface="Calibri"/>
              </a:rPr>
              <a:t>Achuoth Deng</a:t>
            </a:r>
          </a:p>
          <a:p>
            <a:pPr marL="0" marR="0" lvl="0" indent="0" algn="l" defTabSz="914400">
              <a:lnSpc>
                <a:spcPct val="100000"/>
              </a:lnSpc>
              <a:spcBef>
                <a:spcPct val="0"/>
              </a:spcBef>
              <a:spcAft>
                <a:spcPct val="0"/>
              </a:spcAft>
              <a:buClrTx/>
              <a:buSzTx/>
              <a:buFontTx/>
              <a:buNone/>
              <a:tabLst/>
              <a:defRPr/>
            </a:pPr>
            <a:r>
              <a:rPr lang="en-GB" sz="1000" i="1" dirty="0">
                <a:solidFill>
                  <a:srgbClr val="3A5382"/>
                </a:solidFill>
                <a:latin typeface="Calibri"/>
                <a:cs typeface="Calibri"/>
              </a:rPr>
              <a:t>Vatican Media</a:t>
            </a:r>
            <a:endParaRPr lang="en-GB" dirty="0">
              <a:latin typeface="Calibri"/>
              <a:cs typeface="Calibri"/>
            </a:endParaRPr>
          </a:p>
        </p:txBody>
      </p:sp>
    </p:spTree>
    <p:extLst>
      <p:ext uri="{BB962C8B-B14F-4D97-AF65-F5344CB8AC3E}">
        <p14:creationId xmlns:p14="http://schemas.microsoft.com/office/powerpoint/2010/main" val="1391289455"/>
      </p:ext>
    </p:extLst>
  </p:cSld>
  <p:clrMapOvr>
    <a:masterClrMapping/>
  </p:clrMapOvr>
  <p:transition/>
</p:sld>
</file>

<file path=ppt/theme/theme1.xml><?xml version="1.0" encoding="utf-8"?>
<a:theme xmlns:a="http://schemas.openxmlformats.org/drawingml/2006/main" name="Theme1">
  <a:themeElements>
    <a:clrScheme name="SCIAF PP">
      <a:dk1>
        <a:srgbClr val="3A5382"/>
      </a:dk1>
      <a:lt1>
        <a:srgbClr val="3A5382"/>
      </a:lt1>
      <a:dk2>
        <a:srgbClr val="FFFFFF"/>
      </a:dk2>
      <a:lt2>
        <a:srgbClr val="FFFFFF"/>
      </a:lt2>
      <a:accent1>
        <a:srgbClr val="A7D500"/>
      </a:accent1>
      <a:accent2>
        <a:srgbClr val="00BBDC"/>
      </a:accent2>
      <a:accent3>
        <a:srgbClr val="FFD000"/>
      </a:accent3>
      <a:accent4>
        <a:srgbClr val="FF671F"/>
      </a:accent4>
      <a:accent5>
        <a:srgbClr val="E63422"/>
      </a:accent5>
      <a:accent6>
        <a:srgbClr val="00BBDC"/>
      </a:accent6>
      <a:hlink>
        <a:srgbClr val="A7D500"/>
      </a:hlink>
      <a:folHlink>
        <a:srgbClr val="FF671F"/>
      </a:folHlink>
    </a:clrScheme>
    <a:fontScheme name="SCIAF">
      <a:majorFont>
        <a:latin typeface="Rubik Medium"/>
        <a:ea typeface=""/>
        <a:cs typeface="Arial"/>
      </a:majorFont>
      <a:minorFont>
        <a:latin typeface="Rubik"/>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E8794B7D-CC78-4D36-B68B-F88E38DDAE00}" vid="{90E8C29E-D89A-490B-A6C2-B8C1422AF8AC}"/>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9CDBB180FF70E4F9AAF3F4A24B4682B" ma:contentTypeVersion="11" ma:contentTypeDescription="Create a new document." ma:contentTypeScope="" ma:versionID="ec5b840d85e115b59710c53ca87d40b9">
  <xsd:schema xmlns:xsd="http://www.w3.org/2001/XMLSchema" xmlns:xs="http://www.w3.org/2001/XMLSchema" xmlns:p="http://schemas.microsoft.com/office/2006/metadata/properties" xmlns:ns2="3aeeed41-e4f7-4dc0-b6a5-f015b25a8391" xmlns:ns3="4fdb592e-eed0-45ab-8ab1-beea036d36b1" targetNamespace="http://schemas.microsoft.com/office/2006/metadata/properties" ma:root="true" ma:fieldsID="49aae6d445eaa9404e71ac00e8608fbf" ns2:_="" ns3:_="">
    <xsd:import namespace="3aeeed41-e4f7-4dc0-b6a5-f015b25a8391"/>
    <xsd:import namespace="4fdb592e-eed0-45ab-8ab1-beea036d36b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eeed41-e4f7-4dc0-b6a5-f015b25a839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fdb592e-eed0-45ab-8ab1-beea036d36b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83FFB0-40EA-427B-BE5B-0D05CC29F11E}">
  <ds:schemaRefs>
    <ds:schemaRef ds:uri="http://schemas.microsoft.com/office/2006/documentManagement/types"/>
    <ds:schemaRef ds:uri="http://purl.org/dc/terms/"/>
    <ds:schemaRef ds:uri="http://purl.org/dc/dcmitype/"/>
    <ds:schemaRef ds:uri="http://schemas.microsoft.com/office/infopath/2007/PartnerControls"/>
    <ds:schemaRef ds:uri="http://schemas.openxmlformats.org/package/2006/metadata/core-properties"/>
    <ds:schemaRef ds:uri="http://purl.org/dc/elements/1.1/"/>
    <ds:schemaRef ds:uri="http://schemas.microsoft.com/office/2006/metadata/properties"/>
    <ds:schemaRef ds:uri="4fdb592e-eed0-45ab-8ab1-beea036d36b1"/>
    <ds:schemaRef ds:uri="3aeeed41-e4f7-4dc0-b6a5-f015b25a8391"/>
    <ds:schemaRef ds:uri="http://www.w3.org/XML/1998/namespace"/>
  </ds:schemaRefs>
</ds:datastoreItem>
</file>

<file path=customXml/itemProps2.xml><?xml version="1.0" encoding="utf-8"?>
<ds:datastoreItem xmlns:ds="http://schemas.openxmlformats.org/officeDocument/2006/customXml" ds:itemID="{A99378A9-43D1-4709-B106-941F9B8E9FAB}">
  <ds:schemaRefs>
    <ds:schemaRef ds:uri="http://schemas.microsoft.com/sharepoint/v3/contenttype/forms"/>
  </ds:schemaRefs>
</ds:datastoreItem>
</file>

<file path=customXml/itemProps3.xml><?xml version="1.0" encoding="utf-8"?>
<ds:datastoreItem xmlns:ds="http://schemas.openxmlformats.org/officeDocument/2006/customXml" ds:itemID="{E9720F75-3877-4E68-A813-6704FD5F65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eeed41-e4f7-4dc0-b6a5-f015b25a8391"/>
    <ds:schemaRef ds:uri="4fdb592e-eed0-45ab-8ab1-beea036d36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SCIAF Standard</Template>
  <TotalTime>446</TotalTime>
  <Words>2415</Words>
  <Application>Microsoft Office PowerPoint</Application>
  <PresentationFormat>On-screen Show (4:3)</PresentationFormat>
  <Paragraphs>136</Paragraphs>
  <Slides>10</Slides>
  <Notes>10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10</vt:i4>
      </vt:variant>
    </vt:vector>
  </HeadingPairs>
  <TitlesOfParts>
    <vt:vector size="18" baseType="lpstr">
      <vt:lpstr>Arial</vt:lpstr>
      <vt:lpstr>Calibri</vt:lpstr>
      <vt:lpstr>Calibri Light</vt:lpstr>
      <vt:lpstr>Rubik</vt:lpstr>
      <vt:lpstr>Rubik Medium</vt:lpstr>
      <vt:lpstr>Theme1</vt:lpstr>
      <vt:lpstr>Office Theme</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Rachel Krofcheck</dc:creator>
  <cp:lastModifiedBy>Mark Booker</cp:lastModifiedBy>
  <cp:revision>43</cp:revision>
  <dcterms:created xsi:type="dcterms:W3CDTF">2020-11-12T09:00:42Z</dcterms:created>
  <dcterms:modified xsi:type="dcterms:W3CDTF">2021-01-13T09:43:37Z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0x010100F9CDBB180FF70E4F9AAF3F4A24B4682B</vt:lpwstr>
  </property>
</Properties>
</file>